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3"/>
  </p:notesMasterIdLst>
  <p:handoutMasterIdLst>
    <p:handoutMasterId r:id="rId24"/>
  </p:handoutMasterIdLst>
  <p:sldIdLst>
    <p:sldId id="256" r:id="rId2"/>
    <p:sldId id="257" r:id="rId3"/>
    <p:sldId id="279" r:id="rId4"/>
    <p:sldId id="258" r:id="rId5"/>
    <p:sldId id="280" r:id="rId6"/>
    <p:sldId id="264" r:id="rId7"/>
    <p:sldId id="265" r:id="rId8"/>
    <p:sldId id="266" r:id="rId9"/>
    <p:sldId id="267" r:id="rId10"/>
    <p:sldId id="268" r:id="rId11"/>
    <p:sldId id="269" r:id="rId12"/>
    <p:sldId id="270" r:id="rId13"/>
    <p:sldId id="271" r:id="rId14"/>
    <p:sldId id="272" r:id="rId15"/>
    <p:sldId id="273" r:id="rId16"/>
    <p:sldId id="274" r:id="rId17"/>
    <p:sldId id="275" r:id="rId18"/>
    <p:sldId id="276" r:id="rId19"/>
    <p:sldId id="281" r:id="rId20"/>
    <p:sldId id="277" r:id="rId21"/>
    <p:sldId id="278" r:id="rId22"/>
  </p:sldIdLst>
  <p:sldSz cx="12192000" cy="6858000"/>
  <p:notesSz cx="6875463" cy="100028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91"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3151" userDrawn="1">
          <p15:clr>
            <a:srgbClr val="A4A3A4"/>
          </p15:clr>
        </p15:guide>
        <p15:guide id="2" pos="2166"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029" autoAdjust="0"/>
    <p:restoredTop sz="93712" autoAdjust="0"/>
  </p:normalViewPr>
  <p:slideViewPr>
    <p:cSldViewPr snapToGrid="0">
      <p:cViewPr varScale="1">
        <p:scale>
          <a:sx n="62" d="100"/>
          <a:sy n="62" d="100"/>
        </p:scale>
        <p:origin x="1014" y="42"/>
      </p:cViewPr>
      <p:guideLst>
        <p:guide orient="horz" pos="391"/>
        <p:guide pos="3840"/>
      </p:guideLst>
    </p:cSldViewPr>
  </p:slideViewPr>
  <p:outlineViewPr>
    <p:cViewPr>
      <p:scale>
        <a:sx n="33" d="100"/>
        <a:sy n="33" d="100"/>
      </p:scale>
      <p:origin x="0" y="-9948"/>
    </p:cViewPr>
  </p:outlineViewPr>
  <p:notesTextViewPr>
    <p:cViewPr>
      <p:scale>
        <a:sx n="1" d="1"/>
        <a:sy n="1" d="1"/>
      </p:scale>
      <p:origin x="0" y="0"/>
    </p:cViewPr>
  </p:notesTextViewPr>
  <p:notesViewPr>
    <p:cSldViewPr snapToGrid="0" showGuides="1">
      <p:cViewPr varScale="1">
        <p:scale>
          <a:sx n="46" d="100"/>
          <a:sy n="46" d="100"/>
        </p:scale>
        <p:origin x="3054" y="54"/>
      </p:cViewPr>
      <p:guideLst>
        <p:guide orient="horz" pos="3151"/>
        <p:guide pos="2166"/>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9367" cy="501879"/>
          </a:xfrm>
          <a:prstGeom prst="rect">
            <a:avLst/>
          </a:prstGeom>
        </p:spPr>
        <p:txBody>
          <a:bodyPr vert="horz" lIns="96442" tIns="48221" rIns="96442" bIns="48221" rtlCol="0"/>
          <a:lstStyle>
            <a:lvl1pPr algn="l">
              <a:defRPr sz="1300"/>
            </a:lvl1pPr>
          </a:lstStyle>
          <a:p>
            <a:endParaRPr lang="en-AU"/>
          </a:p>
        </p:txBody>
      </p:sp>
      <p:sp>
        <p:nvSpPr>
          <p:cNvPr id="3" name="Date Placeholder 2"/>
          <p:cNvSpPr>
            <a:spLocks noGrp="1"/>
          </p:cNvSpPr>
          <p:nvPr>
            <p:ph type="dt" sz="quarter" idx="1"/>
          </p:nvPr>
        </p:nvSpPr>
        <p:spPr>
          <a:xfrm>
            <a:off x="3894505" y="0"/>
            <a:ext cx="2979367" cy="501879"/>
          </a:xfrm>
          <a:prstGeom prst="rect">
            <a:avLst/>
          </a:prstGeom>
        </p:spPr>
        <p:txBody>
          <a:bodyPr vert="horz" lIns="96442" tIns="48221" rIns="96442" bIns="48221" rtlCol="0"/>
          <a:lstStyle>
            <a:lvl1pPr algn="r">
              <a:defRPr sz="1300"/>
            </a:lvl1pPr>
          </a:lstStyle>
          <a:p>
            <a:fld id="{DFA2957B-FA47-4133-BD66-73FC80881EDA}" type="datetime1">
              <a:rPr lang="en-AU" smtClean="0"/>
              <a:t>10/03/16</a:t>
            </a:fld>
            <a:endParaRPr lang="en-AU"/>
          </a:p>
        </p:txBody>
      </p:sp>
      <p:sp>
        <p:nvSpPr>
          <p:cNvPr id="4" name="Footer Placeholder 3"/>
          <p:cNvSpPr>
            <a:spLocks noGrp="1"/>
          </p:cNvSpPr>
          <p:nvPr>
            <p:ph type="ftr" sz="quarter" idx="2"/>
          </p:nvPr>
        </p:nvSpPr>
        <p:spPr>
          <a:xfrm>
            <a:off x="0" y="9500961"/>
            <a:ext cx="2979367" cy="501878"/>
          </a:xfrm>
          <a:prstGeom prst="rect">
            <a:avLst/>
          </a:prstGeom>
        </p:spPr>
        <p:txBody>
          <a:bodyPr vert="horz" lIns="96442" tIns="48221" rIns="96442" bIns="48221" rtlCol="0" anchor="b"/>
          <a:lstStyle>
            <a:lvl1pPr algn="l">
              <a:defRPr sz="1300"/>
            </a:lvl1pPr>
          </a:lstStyle>
          <a:p>
            <a:r>
              <a:rPr lang="en-AU" smtClean="0"/>
              <a:t>NSFA Inc. EMC Information Night</a:t>
            </a:r>
            <a:endParaRPr lang="en-AU"/>
          </a:p>
        </p:txBody>
      </p:sp>
      <p:sp>
        <p:nvSpPr>
          <p:cNvPr id="5" name="Slide Number Placeholder 4"/>
          <p:cNvSpPr>
            <a:spLocks noGrp="1"/>
          </p:cNvSpPr>
          <p:nvPr>
            <p:ph type="sldNum" sz="quarter" idx="3"/>
          </p:nvPr>
        </p:nvSpPr>
        <p:spPr>
          <a:xfrm>
            <a:off x="3894505" y="9500961"/>
            <a:ext cx="2979367" cy="501878"/>
          </a:xfrm>
          <a:prstGeom prst="rect">
            <a:avLst/>
          </a:prstGeom>
        </p:spPr>
        <p:txBody>
          <a:bodyPr vert="horz" lIns="96442" tIns="48221" rIns="96442" bIns="48221" rtlCol="0" anchor="b"/>
          <a:lstStyle>
            <a:lvl1pPr algn="r">
              <a:defRPr sz="1300"/>
            </a:lvl1pPr>
          </a:lstStyle>
          <a:p>
            <a:fld id="{DF883559-9EAF-4D25-9E51-D6762A1094C2}" type="slidenum">
              <a:rPr lang="en-AU" smtClean="0"/>
              <a:t>‹#›</a:t>
            </a:fld>
            <a:endParaRPr lang="en-AU"/>
          </a:p>
        </p:txBody>
      </p:sp>
    </p:spTree>
    <p:extLst>
      <p:ext uri="{BB962C8B-B14F-4D97-AF65-F5344CB8AC3E}">
        <p14:creationId xmlns:p14="http://schemas.microsoft.com/office/powerpoint/2010/main" val="938293487"/>
      </p:ext>
    </p:extLst>
  </p:cSld>
  <p:clrMap bg1="lt1" tx1="dk1" bg2="lt2" tx2="dk2" accent1="accent1" accent2="accent2" accent3="accent3" accent4="accent4" accent5="accent5" accent6="accent6" hlink="hlink" folHlink="folHlink"/>
  <p:hf hd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9367" cy="501879"/>
          </a:xfrm>
          <a:prstGeom prst="rect">
            <a:avLst/>
          </a:prstGeom>
        </p:spPr>
        <p:txBody>
          <a:bodyPr vert="horz" lIns="96442" tIns="48221" rIns="96442" bIns="48221" rtlCol="0"/>
          <a:lstStyle>
            <a:lvl1pPr algn="l">
              <a:defRPr sz="1300"/>
            </a:lvl1pPr>
          </a:lstStyle>
          <a:p>
            <a:endParaRPr lang="en-AU"/>
          </a:p>
        </p:txBody>
      </p:sp>
      <p:sp>
        <p:nvSpPr>
          <p:cNvPr id="3" name="Date Placeholder 2"/>
          <p:cNvSpPr>
            <a:spLocks noGrp="1"/>
          </p:cNvSpPr>
          <p:nvPr>
            <p:ph type="dt" idx="1"/>
          </p:nvPr>
        </p:nvSpPr>
        <p:spPr>
          <a:xfrm>
            <a:off x="3894505" y="0"/>
            <a:ext cx="2979367" cy="501879"/>
          </a:xfrm>
          <a:prstGeom prst="rect">
            <a:avLst/>
          </a:prstGeom>
        </p:spPr>
        <p:txBody>
          <a:bodyPr vert="horz" lIns="96442" tIns="48221" rIns="96442" bIns="48221" rtlCol="0"/>
          <a:lstStyle>
            <a:lvl1pPr algn="r">
              <a:defRPr sz="1300"/>
            </a:lvl1pPr>
          </a:lstStyle>
          <a:p>
            <a:fld id="{EBAC23D6-8704-408A-9C83-6E11B8EAE6EF}" type="datetime1">
              <a:rPr lang="en-AU" smtClean="0"/>
              <a:t>10/03/16</a:t>
            </a:fld>
            <a:endParaRPr lang="en-AU"/>
          </a:p>
        </p:txBody>
      </p:sp>
      <p:sp>
        <p:nvSpPr>
          <p:cNvPr id="4" name="Slide Image Placeholder 3"/>
          <p:cNvSpPr>
            <a:spLocks noGrp="1" noRot="1" noChangeAspect="1"/>
          </p:cNvSpPr>
          <p:nvPr>
            <p:ph type="sldImg" idx="2"/>
          </p:nvPr>
        </p:nvSpPr>
        <p:spPr>
          <a:xfrm>
            <a:off x="438150" y="1250950"/>
            <a:ext cx="5999163" cy="3375025"/>
          </a:xfrm>
          <a:prstGeom prst="rect">
            <a:avLst/>
          </a:prstGeom>
          <a:noFill/>
          <a:ln w="12700">
            <a:solidFill>
              <a:prstClr val="black"/>
            </a:solidFill>
          </a:ln>
        </p:spPr>
        <p:txBody>
          <a:bodyPr vert="horz" lIns="96442" tIns="48221" rIns="96442" bIns="48221" rtlCol="0" anchor="ctr"/>
          <a:lstStyle/>
          <a:p>
            <a:endParaRPr lang="en-AU"/>
          </a:p>
        </p:txBody>
      </p:sp>
      <p:sp>
        <p:nvSpPr>
          <p:cNvPr id="5" name="Notes Placeholder 4"/>
          <p:cNvSpPr>
            <a:spLocks noGrp="1"/>
          </p:cNvSpPr>
          <p:nvPr>
            <p:ph type="body" sz="quarter" idx="3"/>
          </p:nvPr>
        </p:nvSpPr>
        <p:spPr>
          <a:xfrm>
            <a:off x="687547" y="4813866"/>
            <a:ext cx="5500370" cy="3938617"/>
          </a:xfrm>
          <a:prstGeom prst="rect">
            <a:avLst/>
          </a:prstGeom>
        </p:spPr>
        <p:txBody>
          <a:bodyPr vert="horz" lIns="96442" tIns="48221" rIns="96442" bIns="48221"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4"/>
          </p:nvPr>
        </p:nvSpPr>
        <p:spPr>
          <a:xfrm>
            <a:off x="0" y="9500961"/>
            <a:ext cx="2979367" cy="501878"/>
          </a:xfrm>
          <a:prstGeom prst="rect">
            <a:avLst/>
          </a:prstGeom>
        </p:spPr>
        <p:txBody>
          <a:bodyPr vert="horz" lIns="96442" tIns="48221" rIns="96442" bIns="48221" rtlCol="0" anchor="b"/>
          <a:lstStyle>
            <a:lvl1pPr algn="l">
              <a:defRPr sz="1300"/>
            </a:lvl1pPr>
          </a:lstStyle>
          <a:p>
            <a:r>
              <a:rPr lang="en-AU" smtClean="0"/>
              <a:t>NSFA Inc. EMC Information Night</a:t>
            </a:r>
            <a:endParaRPr lang="en-AU"/>
          </a:p>
        </p:txBody>
      </p:sp>
      <p:sp>
        <p:nvSpPr>
          <p:cNvPr id="7" name="Slide Number Placeholder 6"/>
          <p:cNvSpPr>
            <a:spLocks noGrp="1"/>
          </p:cNvSpPr>
          <p:nvPr>
            <p:ph type="sldNum" sz="quarter" idx="5"/>
          </p:nvPr>
        </p:nvSpPr>
        <p:spPr>
          <a:xfrm>
            <a:off x="3894505" y="9500961"/>
            <a:ext cx="2979367" cy="501878"/>
          </a:xfrm>
          <a:prstGeom prst="rect">
            <a:avLst/>
          </a:prstGeom>
        </p:spPr>
        <p:txBody>
          <a:bodyPr vert="horz" lIns="96442" tIns="48221" rIns="96442" bIns="48221" rtlCol="0" anchor="b"/>
          <a:lstStyle>
            <a:lvl1pPr algn="r">
              <a:defRPr sz="1300"/>
            </a:lvl1pPr>
          </a:lstStyle>
          <a:p>
            <a:fld id="{CB3A2DC8-0FFC-4DC2-86D9-A6A1264118A6}" type="slidenum">
              <a:rPr lang="en-AU" smtClean="0"/>
              <a:t>‹#›</a:t>
            </a:fld>
            <a:endParaRPr lang="en-AU"/>
          </a:p>
        </p:txBody>
      </p:sp>
    </p:spTree>
    <p:extLst>
      <p:ext uri="{BB962C8B-B14F-4D97-AF65-F5344CB8AC3E}">
        <p14:creationId xmlns:p14="http://schemas.microsoft.com/office/powerpoint/2010/main" val="2358232708"/>
      </p:ext>
    </p:extLst>
  </p:cSld>
  <p:clrMap bg1="lt1" tx1="dk1" bg2="lt2" tx2="dk2" accent1="accent1" accent2="accent2" accent3="accent3" accent4="accent4" accent5="accent5" accent6="accent6" hlink="hlink" folHlink="folHlink"/>
  <p:hf hdr="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6" name="Slide Number Placeholder 5"/>
          <p:cNvSpPr>
            <a:spLocks noGrp="1"/>
          </p:cNvSpPr>
          <p:nvPr>
            <p:ph type="sldNum" sz="quarter" idx="10"/>
          </p:nvPr>
        </p:nvSpPr>
        <p:spPr/>
        <p:txBody>
          <a:bodyPr/>
          <a:lstStyle/>
          <a:p>
            <a:fld id="{CB3A2DC8-0FFC-4DC2-86D9-A6A1264118A6}" type="slidenum">
              <a:rPr lang="en-AU" smtClean="0"/>
              <a:t>1</a:t>
            </a:fld>
            <a:endParaRPr lang="en-AU"/>
          </a:p>
        </p:txBody>
      </p:sp>
      <p:sp>
        <p:nvSpPr>
          <p:cNvPr id="7" name="Footer Placeholder 6"/>
          <p:cNvSpPr>
            <a:spLocks noGrp="1"/>
          </p:cNvSpPr>
          <p:nvPr>
            <p:ph type="ftr" sz="quarter" idx="11"/>
          </p:nvPr>
        </p:nvSpPr>
        <p:spPr/>
        <p:txBody>
          <a:bodyPr/>
          <a:lstStyle/>
          <a:p>
            <a:r>
              <a:rPr lang="en-AU" smtClean="0"/>
              <a:t>NSFA Inc. EMC Information Night</a:t>
            </a:r>
            <a:endParaRPr lang="en-AU"/>
          </a:p>
        </p:txBody>
      </p:sp>
      <p:sp>
        <p:nvSpPr>
          <p:cNvPr id="8" name="Date Placeholder 7"/>
          <p:cNvSpPr>
            <a:spLocks noGrp="1"/>
          </p:cNvSpPr>
          <p:nvPr>
            <p:ph type="dt" idx="12"/>
          </p:nvPr>
        </p:nvSpPr>
        <p:spPr/>
        <p:txBody>
          <a:bodyPr/>
          <a:lstStyle/>
          <a:p>
            <a:fld id="{C4437940-2CA3-4A22-AEAB-BE6F7A228EA9}" type="datetime1">
              <a:rPr lang="en-AU" smtClean="0"/>
              <a:t>10/03/16</a:t>
            </a:fld>
            <a:endParaRPr lang="en-AU"/>
          </a:p>
        </p:txBody>
      </p:sp>
    </p:spTree>
    <p:extLst>
      <p:ext uri="{BB962C8B-B14F-4D97-AF65-F5344CB8AC3E}">
        <p14:creationId xmlns:p14="http://schemas.microsoft.com/office/powerpoint/2010/main" val="362662152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sz="1300" dirty="0"/>
              <a:t>Click Review Opponents Match Card. This can only be done when both Team Manager’s have submitted EMC.</a:t>
            </a:r>
          </a:p>
          <a:p>
            <a:r>
              <a:rPr lang="en-AU" sz="1300" dirty="0"/>
              <a:t>The screen to the right appears</a:t>
            </a:r>
          </a:p>
          <a:p>
            <a:r>
              <a:rPr lang="en-AU" sz="1300" dirty="0"/>
              <a:t>Ensure that players included on opponents EMC are those playing in the match. Easiest way to do this is to ask opponents to line up. Check shirt number to photo.</a:t>
            </a:r>
          </a:p>
          <a:p>
            <a:endParaRPr lang="en-AU" sz="1300" dirty="0" smtClean="0"/>
          </a:p>
          <a:p>
            <a:r>
              <a:rPr lang="en-AU" sz="1300" dirty="0" smtClean="0"/>
              <a:t>Once </a:t>
            </a:r>
            <a:r>
              <a:rPr lang="en-AU" sz="1300" dirty="0"/>
              <a:t>you have performed id check click </a:t>
            </a:r>
            <a:r>
              <a:rPr lang="en-AU" sz="1300" b="1" dirty="0">
                <a:solidFill>
                  <a:srgbClr val="00B050"/>
                </a:solidFill>
                <a:sym typeface="Wingdings 2" panose="05020102010507070707" pitchFamily="18" charset="2"/>
              </a:rPr>
              <a:t></a:t>
            </a:r>
            <a:r>
              <a:rPr lang="en-AU" sz="1300" b="1" dirty="0">
                <a:solidFill>
                  <a:srgbClr val="00B050"/>
                </a:solidFill>
              </a:rPr>
              <a:t>I confirm I checked the Match Card and everything is in order.</a:t>
            </a:r>
          </a:p>
          <a:p>
            <a:r>
              <a:rPr lang="en-AU" sz="1300" dirty="0"/>
              <a:t>If there is an issue that cannot be resolved between Team Managers click </a:t>
            </a:r>
            <a:r>
              <a:rPr lang="en-AU" sz="1300" b="1" dirty="0">
                <a:solidFill>
                  <a:srgbClr val="FF0000"/>
                </a:solidFill>
                <a:sym typeface="Wingdings 2" panose="05020102010507070707" pitchFamily="18" charset="2"/>
              </a:rPr>
              <a:t> Click Here to Record This Match as in Dispute</a:t>
            </a:r>
            <a:r>
              <a:rPr lang="en-AU" sz="1300" dirty="0">
                <a:sym typeface="Wingdings 2" panose="05020102010507070707" pitchFamily="18" charset="2"/>
              </a:rPr>
              <a:t> and enter reasons in text box</a:t>
            </a:r>
            <a:r>
              <a:rPr lang="en-AU" sz="1300" dirty="0" smtClean="0">
                <a:sym typeface="Wingdings 2" panose="05020102010507070707" pitchFamily="18" charset="2"/>
              </a:rPr>
              <a:t>.</a:t>
            </a:r>
          </a:p>
          <a:p>
            <a:endParaRPr lang="en-AU" sz="1300" dirty="0">
              <a:sym typeface="Wingdings 2" panose="05020102010507070707" pitchFamily="18" charset="2"/>
            </a:endParaRPr>
          </a:p>
          <a:p>
            <a:r>
              <a:rPr lang="en-AU" sz="1300" dirty="0" smtClean="0">
                <a:sym typeface="Wingdings 2" panose="05020102010507070707" pitchFamily="18" charset="2"/>
              </a:rPr>
              <a:t>You must accept opponents EMC no less than 5 minutes before the scheduled start of the match.</a:t>
            </a:r>
            <a:endParaRPr lang="en-AU" dirty="0"/>
          </a:p>
        </p:txBody>
      </p:sp>
      <p:sp>
        <p:nvSpPr>
          <p:cNvPr id="6" name="Slide Number Placeholder 5"/>
          <p:cNvSpPr>
            <a:spLocks noGrp="1"/>
          </p:cNvSpPr>
          <p:nvPr>
            <p:ph type="sldNum" sz="quarter" idx="10"/>
          </p:nvPr>
        </p:nvSpPr>
        <p:spPr/>
        <p:txBody>
          <a:bodyPr/>
          <a:lstStyle/>
          <a:p>
            <a:fld id="{CB3A2DC8-0FFC-4DC2-86D9-A6A1264118A6}" type="slidenum">
              <a:rPr lang="en-AU" smtClean="0"/>
              <a:t>10</a:t>
            </a:fld>
            <a:endParaRPr lang="en-AU"/>
          </a:p>
        </p:txBody>
      </p:sp>
      <p:sp>
        <p:nvSpPr>
          <p:cNvPr id="7" name="Footer Placeholder 6"/>
          <p:cNvSpPr>
            <a:spLocks noGrp="1"/>
          </p:cNvSpPr>
          <p:nvPr>
            <p:ph type="ftr" sz="quarter" idx="11"/>
          </p:nvPr>
        </p:nvSpPr>
        <p:spPr/>
        <p:txBody>
          <a:bodyPr/>
          <a:lstStyle/>
          <a:p>
            <a:r>
              <a:rPr lang="en-AU" smtClean="0"/>
              <a:t>NSFA Inc. EMC Information Night</a:t>
            </a:r>
            <a:endParaRPr lang="en-AU"/>
          </a:p>
        </p:txBody>
      </p:sp>
      <p:sp>
        <p:nvSpPr>
          <p:cNvPr id="8" name="Date Placeholder 7"/>
          <p:cNvSpPr>
            <a:spLocks noGrp="1"/>
          </p:cNvSpPr>
          <p:nvPr>
            <p:ph type="dt" idx="12"/>
          </p:nvPr>
        </p:nvSpPr>
        <p:spPr/>
        <p:txBody>
          <a:bodyPr/>
          <a:lstStyle/>
          <a:p>
            <a:fld id="{A65496F3-594C-4949-9DD4-8A1EC2718C0F}" type="datetime1">
              <a:rPr lang="en-AU" smtClean="0"/>
              <a:t>10/03/16</a:t>
            </a:fld>
            <a:endParaRPr lang="en-AU"/>
          </a:p>
        </p:txBody>
      </p:sp>
    </p:spTree>
    <p:extLst>
      <p:ext uri="{BB962C8B-B14F-4D97-AF65-F5344CB8AC3E}">
        <p14:creationId xmlns:p14="http://schemas.microsoft.com/office/powerpoint/2010/main" val="164044708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a:t>Click Match Results from the main menu</a:t>
            </a:r>
          </a:p>
          <a:p>
            <a:r>
              <a:rPr lang="en-AU" dirty="0"/>
              <a:t>Select the game from the list that appears</a:t>
            </a:r>
          </a:p>
          <a:p>
            <a:r>
              <a:rPr lang="en-AU" dirty="0"/>
              <a:t>The screen to the right appears</a:t>
            </a:r>
          </a:p>
          <a:p>
            <a:r>
              <a:rPr lang="en-AU" dirty="0"/>
              <a:t>Complete the match status</a:t>
            </a:r>
          </a:p>
          <a:p>
            <a:r>
              <a:rPr lang="en-AU" dirty="0"/>
              <a:t>Complete the score for each team</a:t>
            </a:r>
          </a:p>
          <a:p>
            <a:r>
              <a:rPr lang="en-AU" dirty="0"/>
              <a:t>Click to Enter Match Result</a:t>
            </a:r>
          </a:p>
          <a:p>
            <a:endParaRPr lang="en-AU" dirty="0" smtClean="0"/>
          </a:p>
          <a:p>
            <a:r>
              <a:rPr lang="en-AU" dirty="0" smtClean="0"/>
              <a:t>Both </a:t>
            </a:r>
            <a:r>
              <a:rPr lang="en-AU" dirty="0"/>
              <a:t>Team Managers and the Referee will enter the score. The result will be determined as follows:</a:t>
            </a:r>
          </a:p>
          <a:p>
            <a:pPr marL="843865" lvl="1" indent="-361657">
              <a:buFont typeface="+mj-lt"/>
              <a:buAutoNum type="arabicPeriod"/>
            </a:pPr>
            <a:r>
              <a:rPr lang="en-AU" dirty="0"/>
              <a:t>Referee entry </a:t>
            </a:r>
            <a:r>
              <a:rPr lang="en-AU" dirty="0" smtClean="0"/>
              <a:t>if </a:t>
            </a:r>
            <a:r>
              <a:rPr lang="en-AU" dirty="0"/>
              <a:t>available</a:t>
            </a:r>
          </a:p>
          <a:p>
            <a:pPr marL="843865" lvl="1" indent="-361657">
              <a:buFont typeface="+mj-lt"/>
              <a:buAutoNum type="arabicPeriod"/>
            </a:pPr>
            <a:r>
              <a:rPr lang="en-AU" dirty="0"/>
              <a:t>Team Managers entry if they are the same</a:t>
            </a:r>
          </a:p>
          <a:p>
            <a:pPr marL="843865" lvl="1" indent="-361657">
              <a:buFont typeface="+mj-lt"/>
              <a:buAutoNum type="arabicPeriod"/>
            </a:pPr>
            <a:r>
              <a:rPr lang="en-AU" dirty="0"/>
              <a:t>NSFA will resolve any differences from 2 above</a:t>
            </a:r>
          </a:p>
        </p:txBody>
      </p:sp>
      <p:sp>
        <p:nvSpPr>
          <p:cNvPr id="6" name="Slide Number Placeholder 5"/>
          <p:cNvSpPr>
            <a:spLocks noGrp="1"/>
          </p:cNvSpPr>
          <p:nvPr>
            <p:ph type="sldNum" sz="quarter" idx="10"/>
          </p:nvPr>
        </p:nvSpPr>
        <p:spPr/>
        <p:txBody>
          <a:bodyPr/>
          <a:lstStyle/>
          <a:p>
            <a:fld id="{CB3A2DC8-0FFC-4DC2-86D9-A6A1264118A6}" type="slidenum">
              <a:rPr lang="en-AU" smtClean="0"/>
              <a:t>11</a:t>
            </a:fld>
            <a:endParaRPr lang="en-AU"/>
          </a:p>
        </p:txBody>
      </p:sp>
      <p:sp>
        <p:nvSpPr>
          <p:cNvPr id="7" name="Footer Placeholder 6"/>
          <p:cNvSpPr>
            <a:spLocks noGrp="1"/>
          </p:cNvSpPr>
          <p:nvPr>
            <p:ph type="ftr" sz="quarter" idx="11"/>
          </p:nvPr>
        </p:nvSpPr>
        <p:spPr/>
        <p:txBody>
          <a:bodyPr/>
          <a:lstStyle/>
          <a:p>
            <a:r>
              <a:rPr lang="en-AU" smtClean="0"/>
              <a:t>NSFA Inc. EMC Information Night</a:t>
            </a:r>
            <a:endParaRPr lang="en-AU"/>
          </a:p>
        </p:txBody>
      </p:sp>
      <p:sp>
        <p:nvSpPr>
          <p:cNvPr id="8" name="Date Placeholder 7"/>
          <p:cNvSpPr>
            <a:spLocks noGrp="1"/>
          </p:cNvSpPr>
          <p:nvPr>
            <p:ph type="dt" idx="12"/>
          </p:nvPr>
        </p:nvSpPr>
        <p:spPr/>
        <p:txBody>
          <a:bodyPr/>
          <a:lstStyle/>
          <a:p>
            <a:fld id="{92E2F3ED-2AF9-4A22-8A33-B20CF173BF9B}" type="datetime1">
              <a:rPr lang="en-AU" smtClean="0"/>
              <a:t>10/03/16</a:t>
            </a:fld>
            <a:endParaRPr lang="en-AU"/>
          </a:p>
        </p:txBody>
      </p:sp>
    </p:spTree>
    <p:extLst>
      <p:ext uri="{BB962C8B-B14F-4D97-AF65-F5344CB8AC3E}">
        <p14:creationId xmlns:p14="http://schemas.microsoft.com/office/powerpoint/2010/main" val="303154941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smtClean="0"/>
              <a:t>The referee is responsible for the following actions:</a:t>
            </a:r>
          </a:p>
          <a:p>
            <a:pPr lvl="1"/>
            <a:r>
              <a:rPr lang="en-AU" dirty="0"/>
              <a:t>Confirm that match cards have been submitted</a:t>
            </a:r>
          </a:p>
          <a:p>
            <a:pPr lvl="1"/>
            <a:r>
              <a:rPr lang="en-AU" dirty="0"/>
              <a:t>Be aware of substitute shirt numbers where substitutes are used</a:t>
            </a:r>
          </a:p>
          <a:p>
            <a:pPr lvl="1"/>
            <a:r>
              <a:rPr lang="en-AU" dirty="0"/>
              <a:t>Record Game Score</a:t>
            </a:r>
          </a:p>
          <a:p>
            <a:pPr lvl="1"/>
            <a:r>
              <a:rPr lang="en-AU" dirty="0"/>
              <a:t>Record Cautions</a:t>
            </a:r>
          </a:p>
          <a:p>
            <a:pPr lvl="1"/>
            <a:r>
              <a:rPr lang="en-AU" dirty="0"/>
              <a:t>Record Send Offs</a:t>
            </a:r>
          </a:p>
          <a:p>
            <a:endParaRPr lang="en-AU" dirty="0" smtClean="0"/>
          </a:p>
          <a:p>
            <a:r>
              <a:rPr lang="en-AU" dirty="0" smtClean="0"/>
              <a:t>Referees </a:t>
            </a:r>
            <a:r>
              <a:rPr lang="en-AU" dirty="0"/>
              <a:t>login using the referee portal</a:t>
            </a:r>
          </a:p>
          <a:p>
            <a:pPr lvl="1"/>
            <a:r>
              <a:rPr lang="en-AU" dirty="0" err="1"/>
              <a:t>url</a:t>
            </a:r>
            <a:r>
              <a:rPr lang="en-AU" dirty="0"/>
              <a:t> – </a:t>
            </a:r>
            <a:r>
              <a:rPr lang="en-AU" dirty="0" smtClean="0"/>
              <a:t>nsfa.myclubmate.com.au/referees</a:t>
            </a:r>
            <a:endParaRPr lang="en-AU" dirty="0"/>
          </a:p>
          <a:p>
            <a:pPr lvl="1"/>
            <a:r>
              <a:rPr lang="en-AU" dirty="0"/>
              <a:t>Enter First &amp; Last Name</a:t>
            </a:r>
          </a:p>
          <a:p>
            <a:pPr lvl="1"/>
            <a:r>
              <a:rPr lang="en-AU" dirty="0"/>
              <a:t>Enter password provided by NSFA</a:t>
            </a:r>
          </a:p>
          <a:p>
            <a:pPr lvl="1"/>
            <a:r>
              <a:rPr lang="en-AU" dirty="0"/>
              <a:t>Set Remember Me to YES</a:t>
            </a:r>
          </a:p>
          <a:p>
            <a:pPr lvl="1"/>
            <a:r>
              <a:rPr lang="en-AU" dirty="0"/>
              <a:t>Click Login</a:t>
            </a:r>
          </a:p>
          <a:p>
            <a:pPr lvl="1"/>
            <a:endParaRPr lang="en-AU" dirty="0"/>
          </a:p>
          <a:p>
            <a:pPr lvl="1"/>
            <a:r>
              <a:rPr lang="en-AU" dirty="0"/>
              <a:t>KDFRA will also be including education for Referees during their Technical Pre Season sessions</a:t>
            </a:r>
          </a:p>
        </p:txBody>
      </p:sp>
      <p:sp>
        <p:nvSpPr>
          <p:cNvPr id="6" name="Slide Number Placeholder 5"/>
          <p:cNvSpPr>
            <a:spLocks noGrp="1"/>
          </p:cNvSpPr>
          <p:nvPr>
            <p:ph type="sldNum" sz="quarter" idx="10"/>
          </p:nvPr>
        </p:nvSpPr>
        <p:spPr/>
        <p:txBody>
          <a:bodyPr/>
          <a:lstStyle/>
          <a:p>
            <a:fld id="{CB3A2DC8-0FFC-4DC2-86D9-A6A1264118A6}" type="slidenum">
              <a:rPr lang="en-AU" smtClean="0"/>
              <a:t>12</a:t>
            </a:fld>
            <a:endParaRPr lang="en-AU"/>
          </a:p>
        </p:txBody>
      </p:sp>
      <p:sp>
        <p:nvSpPr>
          <p:cNvPr id="7" name="Footer Placeholder 6"/>
          <p:cNvSpPr>
            <a:spLocks noGrp="1"/>
          </p:cNvSpPr>
          <p:nvPr>
            <p:ph type="ftr" sz="quarter" idx="11"/>
          </p:nvPr>
        </p:nvSpPr>
        <p:spPr/>
        <p:txBody>
          <a:bodyPr/>
          <a:lstStyle/>
          <a:p>
            <a:r>
              <a:rPr lang="en-AU" smtClean="0"/>
              <a:t>NSFA Inc. EMC Information Night</a:t>
            </a:r>
            <a:endParaRPr lang="en-AU"/>
          </a:p>
        </p:txBody>
      </p:sp>
      <p:sp>
        <p:nvSpPr>
          <p:cNvPr id="8" name="Date Placeholder 7"/>
          <p:cNvSpPr>
            <a:spLocks noGrp="1"/>
          </p:cNvSpPr>
          <p:nvPr>
            <p:ph type="dt" idx="12"/>
          </p:nvPr>
        </p:nvSpPr>
        <p:spPr/>
        <p:txBody>
          <a:bodyPr/>
          <a:lstStyle/>
          <a:p>
            <a:fld id="{25FF58CF-B8B0-48A9-B56F-265E4834435E}" type="datetime1">
              <a:rPr lang="en-AU" smtClean="0"/>
              <a:t>10/03/16</a:t>
            </a:fld>
            <a:endParaRPr lang="en-AU"/>
          </a:p>
        </p:txBody>
      </p:sp>
    </p:spTree>
    <p:extLst>
      <p:ext uri="{BB962C8B-B14F-4D97-AF65-F5344CB8AC3E}">
        <p14:creationId xmlns:p14="http://schemas.microsoft.com/office/powerpoint/2010/main" val="367719736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6" name="Slide Number Placeholder 5"/>
          <p:cNvSpPr>
            <a:spLocks noGrp="1"/>
          </p:cNvSpPr>
          <p:nvPr>
            <p:ph type="sldNum" sz="quarter" idx="10"/>
          </p:nvPr>
        </p:nvSpPr>
        <p:spPr/>
        <p:txBody>
          <a:bodyPr/>
          <a:lstStyle/>
          <a:p>
            <a:fld id="{CB3A2DC8-0FFC-4DC2-86D9-A6A1264118A6}" type="slidenum">
              <a:rPr lang="en-AU" smtClean="0"/>
              <a:t>13</a:t>
            </a:fld>
            <a:endParaRPr lang="en-AU"/>
          </a:p>
        </p:txBody>
      </p:sp>
      <p:sp>
        <p:nvSpPr>
          <p:cNvPr id="7" name="Footer Placeholder 6"/>
          <p:cNvSpPr>
            <a:spLocks noGrp="1"/>
          </p:cNvSpPr>
          <p:nvPr>
            <p:ph type="ftr" sz="quarter" idx="11"/>
          </p:nvPr>
        </p:nvSpPr>
        <p:spPr/>
        <p:txBody>
          <a:bodyPr/>
          <a:lstStyle/>
          <a:p>
            <a:r>
              <a:rPr lang="en-AU" smtClean="0"/>
              <a:t>NSFA Inc. EMC Information Night</a:t>
            </a:r>
            <a:endParaRPr lang="en-AU"/>
          </a:p>
        </p:txBody>
      </p:sp>
      <p:sp>
        <p:nvSpPr>
          <p:cNvPr id="8" name="Date Placeholder 7"/>
          <p:cNvSpPr>
            <a:spLocks noGrp="1"/>
          </p:cNvSpPr>
          <p:nvPr>
            <p:ph type="dt" idx="12"/>
          </p:nvPr>
        </p:nvSpPr>
        <p:spPr/>
        <p:txBody>
          <a:bodyPr/>
          <a:lstStyle/>
          <a:p>
            <a:fld id="{BFC3B6D8-8D92-482C-850B-DB2E780960A7}" type="datetime1">
              <a:rPr lang="en-AU" smtClean="0"/>
              <a:t>10/03/16</a:t>
            </a:fld>
            <a:endParaRPr lang="en-AU"/>
          </a:p>
        </p:txBody>
      </p:sp>
    </p:spTree>
    <p:extLst>
      <p:ext uri="{BB962C8B-B14F-4D97-AF65-F5344CB8AC3E}">
        <p14:creationId xmlns:p14="http://schemas.microsoft.com/office/powerpoint/2010/main" val="343900828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a:t>Selecting View Match Cards from the Game Day Menu displays the screen to the near right.</a:t>
            </a:r>
          </a:p>
          <a:p>
            <a:endParaRPr lang="en-AU" dirty="0" smtClean="0"/>
          </a:p>
          <a:p>
            <a:r>
              <a:rPr lang="en-AU" dirty="0" smtClean="0"/>
              <a:t>Referee </a:t>
            </a:r>
            <a:r>
              <a:rPr lang="en-AU" dirty="0"/>
              <a:t>chooses the appropriate match card and the screen to the far right is displayed</a:t>
            </a:r>
          </a:p>
          <a:p>
            <a:endParaRPr lang="en-AU" dirty="0" smtClean="0"/>
          </a:p>
          <a:p>
            <a:r>
              <a:rPr lang="en-AU" dirty="0" smtClean="0"/>
              <a:t>Referee </a:t>
            </a:r>
            <a:r>
              <a:rPr lang="en-AU" dirty="0"/>
              <a:t>determines that both teams have submitted their EMC and if the match involves substitutes, the </a:t>
            </a:r>
            <a:r>
              <a:rPr lang="en-AU" dirty="0" smtClean="0"/>
              <a:t>shirt numbers </a:t>
            </a:r>
            <a:r>
              <a:rPr lang="en-AU" dirty="0"/>
              <a:t>of those substitutes.</a:t>
            </a:r>
          </a:p>
          <a:p>
            <a:endParaRPr lang="en-AU" dirty="0" smtClean="0"/>
          </a:p>
          <a:p>
            <a:r>
              <a:rPr lang="en-AU" dirty="0" smtClean="0"/>
              <a:t>At </a:t>
            </a:r>
            <a:r>
              <a:rPr lang="en-AU" dirty="0"/>
              <a:t>this point the Referee can start the game.</a:t>
            </a:r>
          </a:p>
        </p:txBody>
      </p:sp>
      <p:sp>
        <p:nvSpPr>
          <p:cNvPr id="6" name="Slide Number Placeholder 5"/>
          <p:cNvSpPr>
            <a:spLocks noGrp="1"/>
          </p:cNvSpPr>
          <p:nvPr>
            <p:ph type="sldNum" sz="quarter" idx="10"/>
          </p:nvPr>
        </p:nvSpPr>
        <p:spPr/>
        <p:txBody>
          <a:bodyPr/>
          <a:lstStyle/>
          <a:p>
            <a:fld id="{CB3A2DC8-0FFC-4DC2-86D9-A6A1264118A6}" type="slidenum">
              <a:rPr lang="en-AU" smtClean="0"/>
              <a:t>14</a:t>
            </a:fld>
            <a:endParaRPr lang="en-AU"/>
          </a:p>
        </p:txBody>
      </p:sp>
      <p:sp>
        <p:nvSpPr>
          <p:cNvPr id="7" name="Footer Placeholder 6"/>
          <p:cNvSpPr>
            <a:spLocks noGrp="1"/>
          </p:cNvSpPr>
          <p:nvPr>
            <p:ph type="ftr" sz="quarter" idx="11"/>
          </p:nvPr>
        </p:nvSpPr>
        <p:spPr/>
        <p:txBody>
          <a:bodyPr/>
          <a:lstStyle/>
          <a:p>
            <a:r>
              <a:rPr lang="en-AU" smtClean="0"/>
              <a:t>NSFA Inc. EMC Information Night</a:t>
            </a:r>
            <a:endParaRPr lang="en-AU"/>
          </a:p>
        </p:txBody>
      </p:sp>
      <p:sp>
        <p:nvSpPr>
          <p:cNvPr id="8" name="Date Placeholder 7"/>
          <p:cNvSpPr>
            <a:spLocks noGrp="1"/>
          </p:cNvSpPr>
          <p:nvPr>
            <p:ph type="dt" idx="12"/>
          </p:nvPr>
        </p:nvSpPr>
        <p:spPr/>
        <p:txBody>
          <a:bodyPr/>
          <a:lstStyle/>
          <a:p>
            <a:fld id="{A138C88E-6695-42E5-945C-6FF80941AE87}" type="datetime1">
              <a:rPr lang="en-AU" smtClean="0"/>
              <a:t>10/03/16</a:t>
            </a:fld>
            <a:endParaRPr lang="en-AU"/>
          </a:p>
        </p:txBody>
      </p:sp>
    </p:spTree>
    <p:extLst>
      <p:ext uri="{BB962C8B-B14F-4D97-AF65-F5344CB8AC3E}">
        <p14:creationId xmlns:p14="http://schemas.microsoft.com/office/powerpoint/2010/main" val="220206273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a:t>Click Enter Match Results from the main menu</a:t>
            </a:r>
          </a:p>
          <a:p>
            <a:r>
              <a:rPr lang="en-AU" dirty="0"/>
              <a:t>Select the game from the list that appears</a:t>
            </a:r>
          </a:p>
          <a:p>
            <a:r>
              <a:rPr lang="en-AU" dirty="0"/>
              <a:t>The screen to the right appears</a:t>
            </a:r>
          </a:p>
          <a:p>
            <a:r>
              <a:rPr lang="en-AU" dirty="0"/>
              <a:t>Complete the match status</a:t>
            </a:r>
          </a:p>
          <a:p>
            <a:r>
              <a:rPr lang="en-AU" dirty="0"/>
              <a:t>Complete the score for each team</a:t>
            </a:r>
          </a:p>
          <a:p>
            <a:r>
              <a:rPr lang="en-AU" dirty="0"/>
              <a:t>Click to Enter Match Result</a:t>
            </a:r>
          </a:p>
          <a:p>
            <a:endParaRPr lang="en-AU" dirty="0" smtClean="0"/>
          </a:p>
          <a:p>
            <a:r>
              <a:rPr lang="en-AU" dirty="0" smtClean="0"/>
              <a:t>Both </a:t>
            </a:r>
            <a:r>
              <a:rPr lang="en-AU" dirty="0"/>
              <a:t>Team Managers and the Referee will enter the score. The result will be determined as follows:</a:t>
            </a:r>
          </a:p>
          <a:p>
            <a:pPr marL="843865" lvl="1" indent="-361657">
              <a:buFont typeface="+mj-lt"/>
              <a:buAutoNum type="arabicPeriod"/>
            </a:pPr>
            <a:r>
              <a:rPr lang="en-AU" dirty="0"/>
              <a:t>Referee entry </a:t>
            </a:r>
            <a:r>
              <a:rPr lang="en-AU" dirty="0" smtClean="0"/>
              <a:t>if </a:t>
            </a:r>
            <a:r>
              <a:rPr lang="en-AU" dirty="0"/>
              <a:t>available</a:t>
            </a:r>
          </a:p>
          <a:p>
            <a:pPr marL="843865" lvl="1" indent="-361657">
              <a:buFont typeface="+mj-lt"/>
              <a:buAutoNum type="arabicPeriod"/>
            </a:pPr>
            <a:r>
              <a:rPr lang="en-AU" dirty="0"/>
              <a:t>Team Managers entry if they are the same</a:t>
            </a:r>
          </a:p>
          <a:p>
            <a:pPr marL="843865" lvl="1" indent="-361657">
              <a:buFont typeface="+mj-lt"/>
              <a:buAutoNum type="arabicPeriod"/>
            </a:pPr>
            <a:r>
              <a:rPr lang="en-AU" dirty="0"/>
              <a:t>NSFA will resolve any differences from 2 above</a:t>
            </a:r>
          </a:p>
        </p:txBody>
      </p:sp>
      <p:sp>
        <p:nvSpPr>
          <p:cNvPr id="6" name="Slide Number Placeholder 5"/>
          <p:cNvSpPr>
            <a:spLocks noGrp="1"/>
          </p:cNvSpPr>
          <p:nvPr>
            <p:ph type="sldNum" sz="quarter" idx="10"/>
          </p:nvPr>
        </p:nvSpPr>
        <p:spPr/>
        <p:txBody>
          <a:bodyPr/>
          <a:lstStyle/>
          <a:p>
            <a:fld id="{CB3A2DC8-0FFC-4DC2-86D9-A6A1264118A6}" type="slidenum">
              <a:rPr lang="en-AU" smtClean="0"/>
              <a:t>15</a:t>
            </a:fld>
            <a:endParaRPr lang="en-AU"/>
          </a:p>
        </p:txBody>
      </p:sp>
      <p:sp>
        <p:nvSpPr>
          <p:cNvPr id="7" name="Footer Placeholder 6"/>
          <p:cNvSpPr>
            <a:spLocks noGrp="1"/>
          </p:cNvSpPr>
          <p:nvPr>
            <p:ph type="ftr" sz="quarter" idx="11"/>
          </p:nvPr>
        </p:nvSpPr>
        <p:spPr/>
        <p:txBody>
          <a:bodyPr/>
          <a:lstStyle/>
          <a:p>
            <a:r>
              <a:rPr lang="en-AU" smtClean="0"/>
              <a:t>NSFA Inc. EMC Information Night</a:t>
            </a:r>
            <a:endParaRPr lang="en-AU"/>
          </a:p>
        </p:txBody>
      </p:sp>
      <p:sp>
        <p:nvSpPr>
          <p:cNvPr id="8" name="Date Placeholder 7"/>
          <p:cNvSpPr>
            <a:spLocks noGrp="1"/>
          </p:cNvSpPr>
          <p:nvPr>
            <p:ph type="dt" idx="12"/>
          </p:nvPr>
        </p:nvSpPr>
        <p:spPr/>
        <p:txBody>
          <a:bodyPr/>
          <a:lstStyle/>
          <a:p>
            <a:fld id="{6DAE0D98-7A98-4A95-B2DD-48B50B19F882}" type="datetime1">
              <a:rPr lang="en-AU" smtClean="0"/>
              <a:t>10/03/16</a:t>
            </a:fld>
            <a:endParaRPr lang="en-AU"/>
          </a:p>
        </p:txBody>
      </p:sp>
    </p:spTree>
    <p:extLst>
      <p:ext uri="{BB962C8B-B14F-4D97-AF65-F5344CB8AC3E}">
        <p14:creationId xmlns:p14="http://schemas.microsoft.com/office/powerpoint/2010/main" val="226014224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smtClean="0"/>
              <a:t>Referee enters send off and caution reports in a similar way. From the main menu choose:</a:t>
            </a:r>
          </a:p>
          <a:p>
            <a:pPr lvl="1"/>
            <a:r>
              <a:rPr lang="en-AU" dirty="0"/>
              <a:t>Enter Send Off report, or</a:t>
            </a:r>
          </a:p>
          <a:p>
            <a:pPr lvl="1"/>
            <a:r>
              <a:rPr lang="en-AU" dirty="0"/>
              <a:t>Enter Caution report</a:t>
            </a:r>
          </a:p>
          <a:p>
            <a:r>
              <a:rPr lang="en-AU" dirty="0" smtClean="0"/>
              <a:t>Choose team</a:t>
            </a:r>
          </a:p>
          <a:p>
            <a:r>
              <a:rPr lang="en-AU" dirty="0" smtClean="0"/>
              <a:t>Choose player</a:t>
            </a:r>
          </a:p>
          <a:p>
            <a:r>
              <a:rPr lang="en-AU" dirty="0" smtClean="0"/>
              <a:t>Enter time of offence, in whole minutes from start</a:t>
            </a:r>
            <a:r>
              <a:rPr lang="en-AU" baseline="0" dirty="0" smtClean="0"/>
              <a:t> of game</a:t>
            </a:r>
            <a:endParaRPr lang="en-AU" dirty="0" smtClean="0"/>
          </a:p>
          <a:p>
            <a:r>
              <a:rPr lang="en-AU" dirty="0" smtClean="0"/>
              <a:t>Enter offence code</a:t>
            </a:r>
          </a:p>
          <a:p>
            <a:endParaRPr lang="en-AU" dirty="0"/>
          </a:p>
          <a:p>
            <a:r>
              <a:rPr lang="en-AU" dirty="0" smtClean="0"/>
              <a:t>Written components of reports will be done by referees within KDFRA System as per 2015.</a:t>
            </a:r>
            <a:endParaRPr lang="en-AU" dirty="0"/>
          </a:p>
        </p:txBody>
      </p:sp>
      <p:sp>
        <p:nvSpPr>
          <p:cNvPr id="6" name="Slide Number Placeholder 5"/>
          <p:cNvSpPr>
            <a:spLocks noGrp="1"/>
          </p:cNvSpPr>
          <p:nvPr>
            <p:ph type="sldNum" sz="quarter" idx="10"/>
          </p:nvPr>
        </p:nvSpPr>
        <p:spPr/>
        <p:txBody>
          <a:bodyPr/>
          <a:lstStyle/>
          <a:p>
            <a:fld id="{CB3A2DC8-0FFC-4DC2-86D9-A6A1264118A6}" type="slidenum">
              <a:rPr lang="en-AU" smtClean="0"/>
              <a:t>16</a:t>
            </a:fld>
            <a:endParaRPr lang="en-AU"/>
          </a:p>
        </p:txBody>
      </p:sp>
      <p:sp>
        <p:nvSpPr>
          <p:cNvPr id="7" name="Footer Placeholder 6"/>
          <p:cNvSpPr>
            <a:spLocks noGrp="1"/>
          </p:cNvSpPr>
          <p:nvPr>
            <p:ph type="ftr" sz="quarter" idx="11"/>
          </p:nvPr>
        </p:nvSpPr>
        <p:spPr/>
        <p:txBody>
          <a:bodyPr/>
          <a:lstStyle/>
          <a:p>
            <a:r>
              <a:rPr lang="en-AU" smtClean="0"/>
              <a:t>NSFA Inc. EMC Information Night</a:t>
            </a:r>
            <a:endParaRPr lang="en-AU"/>
          </a:p>
        </p:txBody>
      </p:sp>
      <p:sp>
        <p:nvSpPr>
          <p:cNvPr id="8" name="Date Placeholder 7"/>
          <p:cNvSpPr>
            <a:spLocks noGrp="1"/>
          </p:cNvSpPr>
          <p:nvPr>
            <p:ph type="dt" idx="12"/>
          </p:nvPr>
        </p:nvSpPr>
        <p:spPr/>
        <p:txBody>
          <a:bodyPr/>
          <a:lstStyle/>
          <a:p>
            <a:fld id="{05340EDF-8075-4860-9C18-D48D2A9174DA}" type="datetime1">
              <a:rPr lang="en-AU" smtClean="0"/>
              <a:t>10/03/16</a:t>
            </a:fld>
            <a:endParaRPr lang="en-AU"/>
          </a:p>
        </p:txBody>
      </p:sp>
    </p:spTree>
    <p:extLst>
      <p:ext uri="{BB962C8B-B14F-4D97-AF65-F5344CB8AC3E}">
        <p14:creationId xmlns:p14="http://schemas.microsoft.com/office/powerpoint/2010/main" val="84790357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6" name="Slide Number Placeholder 5"/>
          <p:cNvSpPr>
            <a:spLocks noGrp="1"/>
          </p:cNvSpPr>
          <p:nvPr>
            <p:ph type="sldNum" sz="quarter" idx="10"/>
          </p:nvPr>
        </p:nvSpPr>
        <p:spPr/>
        <p:txBody>
          <a:bodyPr/>
          <a:lstStyle/>
          <a:p>
            <a:fld id="{CB3A2DC8-0FFC-4DC2-86D9-A6A1264118A6}" type="slidenum">
              <a:rPr lang="en-AU" smtClean="0"/>
              <a:t>17</a:t>
            </a:fld>
            <a:endParaRPr lang="en-AU"/>
          </a:p>
        </p:txBody>
      </p:sp>
      <p:sp>
        <p:nvSpPr>
          <p:cNvPr id="7" name="Footer Placeholder 6"/>
          <p:cNvSpPr>
            <a:spLocks noGrp="1"/>
          </p:cNvSpPr>
          <p:nvPr>
            <p:ph type="ftr" sz="quarter" idx="11"/>
          </p:nvPr>
        </p:nvSpPr>
        <p:spPr/>
        <p:txBody>
          <a:bodyPr/>
          <a:lstStyle/>
          <a:p>
            <a:r>
              <a:rPr lang="en-AU" smtClean="0"/>
              <a:t>NSFA Inc. EMC Information Night</a:t>
            </a:r>
            <a:endParaRPr lang="en-AU"/>
          </a:p>
        </p:txBody>
      </p:sp>
      <p:sp>
        <p:nvSpPr>
          <p:cNvPr id="8" name="Date Placeholder 7"/>
          <p:cNvSpPr>
            <a:spLocks noGrp="1"/>
          </p:cNvSpPr>
          <p:nvPr>
            <p:ph type="dt" idx="12"/>
          </p:nvPr>
        </p:nvSpPr>
        <p:spPr/>
        <p:txBody>
          <a:bodyPr/>
          <a:lstStyle/>
          <a:p>
            <a:fld id="{2734F114-2D3F-4A1C-BDB9-9BC9F926EF27}" type="datetime1">
              <a:rPr lang="en-AU" smtClean="0"/>
              <a:t>10/03/16</a:t>
            </a:fld>
            <a:endParaRPr lang="en-AU"/>
          </a:p>
        </p:txBody>
      </p:sp>
    </p:spTree>
    <p:extLst>
      <p:ext uri="{BB962C8B-B14F-4D97-AF65-F5344CB8AC3E}">
        <p14:creationId xmlns:p14="http://schemas.microsoft.com/office/powerpoint/2010/main" val="65435716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6" name="Slide Number Placeholder 5"/>
          <p:cNvSpPr>
            <a:spLocks noGrp="1"/>
          </p:cNvSpPr>
          <p:nvPr>
            <p:ph type="sldNum" sz="quarter" idx="10"/>
          </p:nvPr>
        </p:nvSpPr>
        <p:spPr/>
        <p:txBody>
          <a:bodyPr/>
          <a:lstStyle/>
          <a:p>
            <a:fld id="{CB3A2DC8-0FFC-4DC2-86D9-A6A1264118A6}" type="slidenum">
              <a:rPr lang="en-AU" smtClean="0"/>
              <a:t>18</a:t>
            </a:fld>
            <a:endParaRPr lang="en-AU"/>
          </a:p>
        </p:txBody>
      </p:sp>
      <p:sp>
        <p:nvSpPr>
          <p:cNvPr id="7" name="Footer Placeholder 6"/>
          <p:cNvSpPr>
            <a:spLocks noGrp="1"/>
          </p:cNvSpPr>
          <p:nvPr>
            <p:ph type="ftr" sz="quarter" idx="11"/>
          </p:nvPr>
        </p:nvSpPr>
        <p:spPr/>
        <p:txBody>
          <a:bodyPr/>
          <a:lstStyle/>
          <a:p>
            <a:r>
              <a:rPr lang="en-AU" smtClean="0"/>
              <a:t>NSFA Inc. EMC Information Night</a:t>
            </a:r>
            <a:endParaRPr lang="en-AU"/>
          </a:p>
        </p:txBody>
      </p:sp>
      <p:sp>
        <p:nvSpPr>
          <p:cNvPr id="8" name="Date Placeholder 7"/>
          <p:cNvSpPr>
            <a:spLocks noGrp="1"/>
          </p:cNvSpPr>
          <p:nvPr>
            <p:ph type="dt" idx="12"/>
          </p:nvPr>
        </p:nvSpPr>
        <p:spPr/>
        <p:txBody>
          <a:bodyPr/>
          <a:lstStyle/>
          <a:p>
            <a:fld id="{75879B02-8146-4B17-8103-EEAD501D58F6}" type="datetime1">
              <a:rPr lang="en-AU" smtClean="0"/>
              <a:t>10/03/16</a:t>
            </a:fld>
            <a:endParaRPr lang="en-AU"/>
          </a:p>
        </p:txBody>
      </p:sp>
    </p:spTree>
    <p:extLst>
      <p:ext uri="{BB962C8B-B14F-4D97-AF65-F5344CB8AC3E}">
        <p14:creationId xmlns:p14="http://schemas.microsoft.com/office/powerpoint/2010/main" val="157745558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6" name="Slide Number Placeholder 5"/>
          <p:cNvSpPr>
            <a:spLocks noGrp="1"/>
          </p:cNvSpPr>
          <p:nvPr>
            <p:ph type="sldNum" sz="quarter" idx="10"/>
          </p:nvPr>
        </p:nvSpPr>
        <p:spPr/>
        <p:txBody>
          <a:bodyPr/>
          <a:lstStyle/>
          <a:p>
            <a:fld id="{CB3A2DC8-0FFC-4DC2-86D9-A6A1264118A6}" type="slidenum">
              <a:rPr lang="en-AU" smtClean="0"/>
              <a:t>19</a:t>
            </a:fld>
            <a:endParaRPr lang="en-AU"/>
          </a:p>
        </p:txBody>
      </p:sp>
      <p:sp>
        <p:nvSpPr>
          <p:cNvPr id="7" name="Footer Placeholder 6"/>
          <p:cNvSpPr>
            <a:spLocks noGrp="1"/>
          </p:cNvSpPr>
          <p:nvPr>
            <p:ph type="ftr" sz="quarter" idx="11"/>
          </p:nvPr>
        </p:nvSpPr>
        <p:spPr/>
        <p:txBody>
          <a:bodyPr/>
          <a:lstStyle/>
          <a:p>
            <a:r>
              <a:rPr lang="en-AU" smtClean="0"/>
              <a:t>NSFA Inc. EMC Information Night</a:t>
            </a:r>
            <a:endParaRPr lang="en-AU"/>
          </a:p>
        </p:txBody>
      </p:sp>
      <p:sp>
        <p:nvSpPr>
          <p:cNvPr id="8" name="Date Placeholder 7"/>
          <p:cNvSpPr>
            <a:spLocks noGrp="1"/>
          </p:cNvSpPr>
          <p:nvPr>
            <p:ph type="dt" idx="12"/>
          </p:nvPr>
        </p:nvSpPr>
        <p:spPr/>
        <p:txBody>
          <a:bodyPr/>
          <a:lstStyle/>
          <a:p>
            <a:fld id="{75879B02-8146-4B17-8103-EEAD501D58F6}" type="datetime1">
              <a:rPr lang="en-AU" smtClean="0"/>
              <a:t>10/03/16</a:t>
            </a:fld>
            <a:endParaRPr lang="en-AU"/>
          </a:p>
        </p:txBody>
      </p:sp>
    </p:spTree>
    <p:extLst>
      <p:ext uri="{BB962C8B-B14F-4D97-AF65-F5344CB8AC3E}">
        <p14:creationId xmlns:p14="http://schemas.microsoft.com/office/powerpoint/2010/main" val="31982044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6" name="Slide Number Placeholder 5"/>
          <p:cNvSpPr>
            <a:spLocks noGrp="1"/>
          </p:cNvSpPr>
          <p:nvPr>
            <p:ph type="sldNum" sz="quarter" idx="10"/>
          </p:nvPr>
        </p:nvSpPr>
        <p:spPr/>
        <p:txBody>
          <a:bodyPr/>
          <a:lstStyle/>
          <a:p>
            <a:fld id="{CB3A2DC8-0FFC-4DC2-86D9-A6A1264118A6}" type="slidenum">
              <a:rPr lang="en-AU" smtClean="0"/>
              <a:t>2</a:t>
            </a:fld>
            <a:endParaRPr lang="en-AU"/>
          </a:p>
        </p:txBody>
      </p:sp>
      <p:sp>
        <p:nvSpPr>
          <p:cNvPr id="7" name="Footer Placeholder 6"/>
          <p:cNvSpPr>
            <a:spLocks noGrp="1"/>
          </p:cNvSpPr>
          <p:nvPr>
            <p:ph type="ftr" sz="quarter" idx="11"/>
          </p:nvPr>
        </p:nvSpPr>
        <p:spPr/>
        <p:txBody>
          <a:bodyPr/>
          <a:lstStyle/>
          <a:p>
            <a:r>
              <a:rPr lang="en-AU" smtClean="0"/>
              <a:t>NSFA Inc. EMC Information Night</a:t>
            </a:r>
            <a:endParaRPr lang="en-AU"/>
          </a:p>
        </p:txBody>
      </p:sp>
      <p:sp>
        <p:nvSpPr>
          <p:cNvPr id="8" name="Date Placeholder 7"/>
          <p:cNvSpPr>
            <a:spLocks noGrp="1"/>
          </p:cNvSpPr>
          <p:nvPr>
            <p:ph type="dt" idx="12"/>
          </p:nvPr>
        </p:nvSpPr>
        <p:spPr/>
        <p:txBody>
          <a:bodyPr/>
          <a:lstStyle/>
          <a:p>
            <a:fld id="{B168D0CA-AECC-4A96-8F6F-A01F3AFAD25E}" type="datetime1">
              <a:rPr lang="en-AU" smtClean="0"/>
              <a:t>10/03/16</a:t>
            </a:fld>
            <a:endParaRPr lang="en-AU"/>
          </a:p>
        </p:txBody>
      </p:sp>
    </p:spTree>
    <p:extLst>
      <p:ext uri="{BB962C8B-B14F-4D97-AF65-F5344CB8AC3E}">
        <p14:creationId xmlns:p14="http://schemas.microsoft.com/office/powerpoint/2010/main" val="186089377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6" name="Slide Number Placeholder 5"/>
          <p:cNvSpPr>
            <a:spLocks noGrp="1"/>
          </p:cNvSpPr>
          <p:nvPr>
            <p:ph type="sldNum" sz="quarter" idx="10"/>
          </p:nvPr>
        </p:nvSpPr>
        <p:spPr/>
        <p:txBody>
          <a:bodyPr/>
          <a:lstStyle/>
          <a:p>
            <a:fld id="{CB3A2DC8-0FFC-4DC2-86D9-A6A1264118A6}" type="slidenum">
              <a:rPr lang="en-AU" smtClean="0"/>
              <a:t>20</a:t>
            </a:fld>
            <a:endParaRPr lang="en-AU"/>
          </a:p>
        </p:txBody>
      </p:sp>
      <p:sp>
        <p:nvSpPr>
          <p:cNvPr id="7" name="Footer Placeholder 6"/>
          <p:cNvSpPr>
            <a:spLocks noGrp="1"/>
          </p:cNvSpPr>
          <p:nvPr>
            <p:ph type="ftr" sz="quarter" idx="11"/>
          </p:nvPr>
        </p:nvSpPr>
        <p:spPr/>
        <p:txBody>
          <a:bodyPr/>
          <a:lstStyle/>
          <a:p>
            <a:r>
              <a:rPr lang="en-AU" smtClean="0"/>
              <a:t>NSFA Inc. EMC Information Night</a:t>
            </a:r>
            <a:endParaRPr lang="en-AU"/>
          </a:p>
        </p:txBody>
      </p:sp>
      <p:sp>
        <p:nvSpPr>
          <p:cNvPr id="8" name="Date Placeholder 7"/>
          <p:cNvSpPr>
            <a:spLocks noGrp="1"/>
          </p:cNvSpPr>
          <p:nvPr>
            <p:ph type="dt" idx="12"/>
          </p:nvPr>
        </p:nvSpPr>
        <p:spPr/>
        <p:txBody>
          <a:bodyPr/>
          <a:lstStyle/>
          <a:p>
            <a:fld id="{5E30E653-1A35-43A5-98EE-92360781302D}" type="datetime1">
              <a:rPr lang="en-AU" smtClean="0"/>
              <a:t>10/03/16</a:t>
            </a:fld>
            <a:endParaRPr lang="en-AU"/>
          </a:p>
        </p:txBody>
      </p:sp>
    </p:spTree>
    <p:extLst>
      <p:ext uri="{BB962C8B-B14F-4D97-AF65-F5344CB8AC3E}">
        <p14:creationId xmlns:p14="http://schemas.microsoft.com/office/powerpoint/2010/main" val="238311120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6" name="Slide Number Placeholder 5"/>
          <p:cNvSpPr>
            <a:spLocks noGrp="1"/>
          </p:cNvSpPr>
          <p:nvPr>
            <p:ph type="sldNum" sz="quarter" idx="10"/>
          </p:nvPr>
        </p:nvSpPr>
        <p:spPr/>
        <p:txBody>
          <a:bodyPr/>
          <a:lstStyle/>
          <a:p>
            <a:fld id="{CB3A2DC8-0FFC-4DC2-86D9-A6A1264118A6}" type="slidenum">
              <a:rPr lang="en-AU" smtClean="0"/>
              <a:t>21</a:t>
            </a:fld>
            <a:endParaRPr lang="en-AU"/>
          </a:p>
        </p:txBody>
      </p:sp>
      <p:sp>
        <p:nvSpPr>
          <p:cNvPr id="7" name="Footer Placeholder 6"/>
          <p:cNvSpPr>
            <a:spLocks noGrp="1"/>
          </p:cNvSpPr>
          <p:nvPr>
            <p:ph type="ftr" sz="quarter" idx="11"/>
          </p:nvPr>
        </p:nvSpPr>
        <p:spPr/>
        <p:txBody>
          <a:bodyPr/>
          <a:lstStyle/>
          <a:p>
            <a:r>
              <a:rPr lang="en-AU" smtClean="0"/>
              <a:t>NSFA Inc. EMC Information Night</a:t>
            </a:r>
            <a:endParaRPr lang="en-AU"/>
          </a:p>
        </p:txBody>
      </p:sp>
      <p:sp>
        <p:nvSpPr>
          <p:cNvPr id="8" name="Date Placeholder 7"/>
          <p:cNvSpPr>
            <a:spLocks noGrp="1"/>
          </p:cNvSpPr>
          <p:nvPr>
            <p:ph type="dt" idx="12"/>
          </p:nvPr>
        </p:nvSpPr>
        <p:spPr/>
        <p:txBody>
          <a:bodyPr/>
          <a:lstStyle/>
          <a:p>
            <a:fld id="{461945E3-92C9-4566-B65C-FAEC4648CD54}" type="datetime1">
              <a:rPr lang="en-AU" smtClean="0"/>
              <a:t>10/03/16</a:t>
            </a:fld>
            <a:endParaRPr lang="en-AU"/>
          </a:p>
        </p:txBody>
      </p:sp>
    </p:spTree>
    <p:extLst>
      <p:ext uri="{BB962C8B-B14F-4D97-AF65-F5344CB8AC3E}">
        <p14:creationId xmlns:p14="http://schemas.microsoft.com/office/powerpoint/2010/main" val="148888511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smtClean="0"/>
              <a:t>The fall back position is always to revert back to paper match cards</a:t>
            </a:r>
          </a:p>
          <a:p>
            <a:pPr lvl="1"/>
            <a:r>
              <a:rPr lang="en-AU" dirty="0"/>
              <a:t>A</a:t>
            </a:r>
            <a:r>
              <a:rPr lang="en-AU" dirty="0" smtClean="0"/>
              <a:t>lways carry a generic paper match card to all games (containing all player details). Complete team names, game time and ground at the game.</a:t>
            </a:r>
          </a:p>
          <a:p>
            <a:pPr lvl="1"/>
            <a:endParaRPr lang="en-AU" dirty="0" smtClean="0"/>
          </a:p>
          <a:p>
            <a:r>
              <a:rPr lang="en-AU" dirty="0" smtClean="0"/>
              <a:t>It is beneficial for all Team Managers and Referees to have their own Smartphone enabled to connect to the internet over a mobile data connection.</a:t>
            </a:r>
          </a:p>
          <a:p>
            <a:pPr lvl="1"/>
            <a:r>
              <a:rPr lang="en-AU" dirty="0" smtClean="0"/>
              <a:t>If one or two do not have a suitable smartphone please see if the other will allow you to use their phone. </a:t>
            </a:r>
          </a:p>
          <a:p>
            <a:pPr lvl="1"/>
            <a:r>
              <a:rPr lang="en-AU" dirty="0" smtClean="0"/>
              <a:t>Simply login properly and perform the game day tasks from that phone</a:t>
            </a:r>
          </a:p>
          <a:p>
            <a:pPr lvl="1"/>
            <a:r>
              <a:rPr lang="en-AU" dirty="0" smtClean="0"/>
              <a:t>If that is not possible please ask players if they have a suitable device for you to use.</a:t>
            </a:r>
          </a:p>
          <a:p>
            <a:pPr lvl="1"/>
            <a:endParaRPr lang="en-AU" dirty="0" smtClean="0"/>
          </a:p>
          <a:p>
            <a:r>
              <a:rPr lang="en-AU" dirty="0" smtClean="0"/>
              <a:t>NSFA have performed availability and speed testing at ALL NSFA grounds.</a:t>
            </a:r>
          </a:p>
          <a:p>
            <a:r>
              <a:rPr lang="en-AU" dirty="0" smtClean="0"/>
              <a:t>This confirmed that 3G/H+/4G signals are available on Telstra/Optus/Vodafone networks at the technical area of all grounds. </a:t>
            </a:r>
          </a:p>
          <a:p>
            <a:r>
              <a:rPr lang="en-AU" dirty="0" smtClean="0"/>
              <a:t>Testing was performed using both Android and Apple iOS devices.</a:t>
            </a:r>
          </a:p>
          <a:p>
            <a:pPr lvl="1"/>
            <a:r>
              <a:rPr lang="en-AU" dirty="0" smtClean="0"/>
              <a:t>The only ground with a potential issue is </a:t>
            </a:r>
            <a:r>
              <a:rPr lang="en-AU" b="1" dirty="0" err="1" smtClean="0"/>
              <a:t>Tunks</a:t>
            </a:r>
            <a:r>
              <a:rPr lang="en-AU" b="1" dirty="0" smtClean="0"/>
              <a:t> #3</a:t>
            </a:r>
            <a:r>
              <a:rPr lang="en-AU" dirty="0" smtClean="0"/>
              <a:t>, Cammeray. Coverage is however available near the amenities block if technical area proves difficult.</a:t>
            </a:r>
          </a:p>
        </p:txBody>
      </p:sp>
      <p:sp>
        <p:nvSpPr>
          <p:cNvPr id="6" name="Slide Number Placeholder 5"/>
          <p:cNvSpPr>
            <a:spLocks noGrp="1"/>
          </p:cNvSpPr>
          <p:nvPr>
            <p:ph type="sldNum" sz="quarter" idx="10"/>
          </p:nvPr>
        </p:nvSpPr>
        <p:spPr/>
        <p:txBody>
          <a:bodyPr/>
          <a:lstStyle/>
          <a:p>
            <a:fld id="{CB3A2DC8-0FFC-4DC2-86D9-A6A1264118A6}" type="slidenum">
              <a:rPr lang="en-AU" smtClean="0"/>
              <a:t>3</a:t>
            </a:fld>
            <a:endParaRPr lang="en-AU"/>
          </a:p>
        </p:txBody>
      </p:sp>
      <p:sp>
        <p:nvSpPr>
          <p:cNvPr id="7" name="Footer Placeholder 6"/>
          <p:cNvSpPr>
            <a:spLocks noGrp="1"/>
          </p:cNvSpPr>
          <p:nvPr>
            <p:ph type="ftr" sz="quarter" idx="11"/>
          </p:nvPr>
        </p:nvSpPr>
        <p:spPr/>
        <p:txBody>
          <a:bodyPr/>
          <a:lstStyle/>
          <a:p>
            <a:r>
              <a:rPr lang="en-AU" smtClean="0"/>
              <a:t>NSFA Inc. EMC Information Night</a:t>
            </a:r>
            <a:endParaRPr lang="en-AU"/>
          </a:p>
        </p:txBody>
      </p:sp>
      <p:sp>
        <p:nvSpPr>
          <p:cNvPr id="8" name="Date Placeholder 7"/>
          <p:cNvSpPr>
            <a:spLocks noGrp="1"/>
          </p:cNvSpPr>
          <p:nvPr>
            <p:ph type="dt" idx="12"/>
          </p:nvPr>
        </p:nvSpPr>
        <p:spPr/>
        <p:txBody>
          <a:bodyPr/>
          <a:lstStyle/>
          <a:p>
            <a:fld id="{991A9A37-0C1C-4B53-85E1-C01F753A2C96}" type="datetime1">
              <a:rPr lang="en-AU" smtClean="0"/>
              <a:t>10/03/16</a:t>
            </a:fld>
            <a:endParaRPr lang="en-AU"/>
          </a:p>
        </p:txBody>
      </p:sp>
    </p:spTree>
    <p:extLst>
      <p:ext uri="{BB962C8B-B14F-4D97-AF65-F5344CB8AC3E}">
        <p14:creationId xmlns:p14="http://schemas.microsoft.com/office/powerpoint/2010/main" val="30591233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338790" y="4813866"/>
            <a:ext cx="6098237" cy="5112864"/>
          </a:xfrm>
        </p:spPr>
        <p:txBody>
          <a:bodyPr/>
          <a:lstStyle/>
          <a:p>
            <a:r>
              <a:rPr lang="en-AU" sz="1100" b="1" dirty="0"/>
              <a:t>Team Members</a:t>
            </a:r>
            <a:r>
              <a:rPr lang="en-AU" sz="1100" dirty="0"/>
              <a:t> -Listing of all players, managers, coaches and team referees contact details</a:t>
            </a:r>
          </a:p>
          <a:p>
            <a:endParaRPr lang="en-AU" sz="1100" b="1" dirty="0" smtClean="0"/>
          </a:p>
          <a:p>
            <a:r>
              <a:rPr lang="en-AU" sz="1100" b="1" dirty="0" smtClean="0"/>
              <a:t>Confirm </a:t>
            </a:r>
            <a:r>
              <a:rPr lang="en-AU" sz="1100" b="1" dirty="0"/>
              <a:t>Player Identity</a:t>
            </a:r>
            <a:r>
              <a:rPr lang="en-AU" sz="1100" dirty="0"/>
              <a:t> – If not already done, player DOB entered in registration system needs to be confirmed by  sighting birth certificate, passport or driving licence</a:t>
            </a:r>
          </a:p>
          <a:p>
            <a:endParaRPr lang="en-AU" sz="1100" b="1" dirty="0" smtClean="0"/>
          </a:p>
          <a:p>
            <a:r>
              <a:rPr lang="en-AU" sz="1100" b="1" dirty="0" smtClean="0"/>
              <a:t>Grade </a:t>
            </a:r>
            <a:r>
              <a:rPr lang="en-AU" sz="1100" b="1" dirty="0"/>
              <a:t>Players</a:t>
            </a:r>
            <a:r>
              <a:rPr lang="en-AU" sz="1100" dirty="0"/>
              <a:t> -Records the playing position of each player and contains information from any club grading.</a:t>
            </a:r>
          </a:p>
          <a:p>
            <a:endParaRPr lang="en-AU" sz="1100" b="1" dirty="0" smtClean="0"/>
          </a:p>
          <a:p>
            <a:r>
              <a:rPr lang="en-AU" sz="1100" b="1" dirty="0" smtClean="0"/>
              <a:t>Player </a:t>
            </a:r>
            <a:r>
              <a:rPr lang="en-AU" sz="1100" b="1" dirty="0"/>
              <a:t>/ Team Information - </a:t>
            </a:r>
            <a:r>
              <a:rPr lang="en-AU" sz="1100" dirty="0"/>
              <a:t>Allows Team Manager to record the shirt number issued to each Team Member. This will make the “game day” activities simpler.</a:t>
            </a:r>
          </a:p>
          <a:p>
            <a:endParaRPr lang="en-AU" sz="1100" b="1" dirty="0" smtClean="0"/>
          </a:p>
          <a:p>
            <a:r>
              <a:rPr lang="en-AU" sz="1100" b="1" dirty="0" smtClean="0"/>
              <a:t>Team </a:t>
            </a:r>
            <a:r>
              <a:rPr lang="en-AU" sz="1100" b="1" dirty="0"/>
              <a:t>Colours - </a:t>
            </a:r>
            <a:r>
              <a:rPr lang="en-AU" sz="1100" dirty="0"/>
              <a:t>Allows entry on main team colours (shirt, shorts &amp; socks) if different from club colours.</a:t>
            </a:r>
          </a:p>
          <a:p>
            <a:endParaRPr lang="en-AU" sz="1100" b="1" dirty="0" smtClean="0"/>
          </a:p>
          <a:p>
            <a:r>
              <a:rPr lang="en-AU" sz="1100" b="1" dirty="0" smtClean="0"/>
              <a:t>Team </a:t>
            </a:r>
            <a:r>
              <a:rPr lang="en-AU" sz="1100" b="1" dirty="0"/>
              <a:t>Photos - </a:t>
            </a:r>
            <a:r>
              <a:rPr lang="en-AU" sz="1100" dirty="0"/>
              <a:t>All players need to have a passport style photograph. If no photograph is present EMC will make that player ineligible</a:t>
            </a:r>
          </a:p>
          <a:p>
            <a:endParaRPr lang="en-AU" sz="1100" b="1" dirty="0" smtClean="0"/>
          </a:p>
          <a:p>
            <a:r>
              <a:rPr lang="en-AU" sz="1100" b="1" dirty="0" smtClean="0"/>
              <a:t>Top </a:t>
            </a:r>
            <a:r>
              <a:rPr lang="en-AU" sz="1100" b="1" dirty="0"/>
              <a:t>Goal Scorers - </a:t>
            </a:r>
            <a:r>
              <a:rPr lang="en-AU" sz="1100" dirty="0"/>
              <a:t>If Team Managers enter Goal Scorers in the Match Results process, this will display at this menu</a:t>
            </a:r>
          </a:p>
          <a:p>
            <a:endParaRPr lang="en-AU" sz="1100" b="1" dirty="0" smtClean="0"/>
          </a:p>
          <a:p>
            <a:r>
              <a:rPr lang="en-AU" sz="1100" b="1" dirty="0" smtClean="0"/>
              <a:t>Players </a:t>
            </a:r>
            <a:r>
              <a:rPr lang="en-AU" sz="1100" b="1" dirty="0"/>
              <a:t>Offences - </a:t>
            </a:r>
            <a:r>
              <a:rPr lang="en-AU" sz="1100" dirty="0"/>
              <a:t>When players are cautioned or sent off certain details will be recorded here. Where players receive suspensions then that detail will also be available. Players suspended will be automatically removed from EMC.</a:t>
            </a:r>
          </a:p>
          <a:p>
            <a:endParaRPr lang="en-AU" sz="1100" b="1" dirty="0" smtClean="0"/>
          </a:p>
          <a:p>
            <a:r>
              <a:rPr lang="en-AU" sz="1100" b="1" dirty="0" smtClean="0"/>
              <a:t>Injury </a:t>
            </a:r>
            <a:r>
              <a:rPr lang="en-AU" sz="1100" b="1" dirty="0"/>
              <a:t>Report - </a:t>
            </a:r>
            <a:r>
              <a:rPr lang="en-AU" sz="1100" dirty="0"/>
              <a:t>Should anyone be injured during a match, details of the injury can be recorded here. This is used by clubs &amp; NSFA to determine common issues to be addressed. It is also used to influence insurance premiums.</a:t>
            </a:r>
          </a:p>
        </p:txBody>
      </p:sp>
      <p:sp>
        <p:nvSpPr>
          <p:cNvPr id="6" name="Slide Number Placeholder 5"/>
          <p:cNvSpPr>
            <a:spLocks noGrp="1"/>
          </p:cNvSpPr>
          <p:nvPr>
            <p:ph type="sldNum" sz="quarter" idx="10"/>
          </p:nvPr>
        </p:nvSpPr>
        <p:spPr/>
        <p:txBody>
          <a:bodyPr/>
          <a:lstStyle/>
          <a:p>
            <a:fld id="{CB3A2DC8-0FFC-4DC2-86D9-A6A1264118A6}" type="slidenum">
              <a:rPr lang="en-AU" smtClean="0"/>
              <a:t>4</a:t>
            </a:fld>
            <a:endParaRPr lang="en-AU"/>
          </a:p>
        </p:txBody>
      </p:sp>
      <p:sp>
        <p:nvSpPr>
          <p:cNvPr id="7" name="Footer Placeholder 6"/>
          <p:cNvSpPr>
            <a:spLocks noGrp="1"/>
          </p:cNvSpPr>
          <p:nvPr>
            <p:ph type="ftr" sz="quarter" idx="11"/>
          </p:nvPr>
        </p:nvSpPr>
        <p:spPr/>
        <p:txBody>
          <a:bodyPr/>
          <a:lstStyle/>
          <a:p>
            <a:r>
              <a:rPr lang="en-AU" smtClean="0"/>
              <a:t>NSFA Inc. EMC Information Night</a:t>
            </a:r>
            <a:endParaRPr lang="en-AU"/>
          </a:p>
        </p:txBody>
      </p:sp>
      <p:sp>
        <p:nvSpPr>
          <p:cNvPr id="8" name="Date Placeholder 7"/>
          <p:cNvSpPr>
            <a:spLocks noGrp="1"/>
          </p:cNvSpPr>
          <p:nvPr>
            <p:ph type="dt" idx="12"/>
          </p:nvPr>
        </p:nvSpPr>
        <p:spPr/>
        <p:txBody>
          <a:bodyPr/>
          <a:lstStyle/>
          <a:p>
            <a:fld id="{17FB458E-7C6E-4FEB-AD84-62CC5C309F1E}" type="datetime1">
              <a:rPr lang="en-AU" smtClean="0"/>
              <a:t>10/03/16</a:t>
            </a:fld>
            <a:endParaRPr lang="en-AU"/>
          </a:p>
        </p:txBody>
      </p:sp>
    </p:spTree>
    <p:extLst>
      <p:ext uri="{BB962C8B-B14F-4D97-AF65-F5344CB8AC3E}">
        <p14:creationId xmlns:p14="http://schemas.microsoft.com/office/powerpoint/2010/main" val="262843352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338790" y="4813866"/>
            <a:ext cx="6098237" cy="5112864"/>
          </a:xfrm>
        </p:spPr>
        <p:txBody>
          <a:bodyPr/>
          <a:lstStyle/>
          <a:p>
            <a:r>
              <a:rPr lang="en-AU" sz="1100" b="1" dirty="0"/>
              <a:t>Print Team ID sheets - P</a:t>
            </a:r>
            <a:r>
              <a:rPr lang="en-AU" sz="1100" dirty="0"/>
              <a:t>rinting of a paper Team ID sheet with Name, FF ID, Shirt # and Photo for each member of the team. This is needed in the unlikely event that EMC isn’t able to be used. Please keep a copy in the Team Manager’s bag.</a:t>
            </a:r>
          </a:p>
          <a:p>
            <a:endParaRPr lang="en-AU" sz="1100" b="1" dirty="0" smtClean="0"/>
          </a:p>
          <a:p>
            <a:r>
              <a:rPr lang="en-AU" sz="1100" b="1" dirty="0" smtClean="0"/>
              <a:t>Player </a:t>
            </a:r>
            <a:r>
              <a:rPr lang="en-AU" sz="1100" b="1" dirty="0"/>
              <a:t>Availability – </a:t>
            </a:r>
            <a:r>
              <a:rPr lang="en-AU" sz="1100" dirty="0"/>
              <a:t>Used to request confirmation players availability. Email sent with a link in it, player can click the link to indicate their availability or not. This updates the Team Manager Player Availability module.</a:t>
            </a:r>
          </a:p>
          <a:p>
            <a:endParaRPr lang="en-AU" sz="1100" b="1" dirty="0" smtClean="0"/>
          </a:p>
          <a:p>
            <a:r>
              <a:rPr lang="en-AU" sz="1100" b="1" dirty="0" smtClean="0"/>
              <a:t>Print </a:t>
            </a:r>
            <a:r>
              <a:rPr lang="en-AU" sz="1100" b="1" dirty="0"/>
              <a:t>Match Card - </a:t>
            </a:r>
            <a:r>
              <a:rPr lang="en-AU" sz="1100" dirty="0"/>
              <a:t>This is being replaced by EMC, however you should print a generic match card and </a:t>
            </a:r>
            <a:endParaRPr lang="en-AU" sz="1100" dirty="0" smtClean="0"/>
          </a:p>
          <a:p>
            <a:r>
              <a:rPr lang="en-AU" sz="1100" dirty="0" smtClean="0"/>
              <a:t>place </a:t>
            </a:r>
            <a:r>
              <a:rPr lang="en-AU" sz="1100" dirty="0"/>
              <a:t>in Team Manager’s bag in case for whatever reason EMC is not functional.</a:t>
            </a:r>
          </a:p>
          <a:p>
            <a:endParaRPr lang="en-AU" sz="1100" b="1" dirty="0" smtClean="0"/>
          </a:p>
          <a:p>
            <a:r>
              <a:rPr lang="en-AU" sz="1100" b="1" dirty="0" smtClean="0"/>
              <a:t>Send </a:t>
            </a:r>
            <a:r>
              <a:rPr lang="en-AU" sz="1100" b="1" dirty="0"/>
              <a:t>emails - </a:t>
            </a:r>
            <a:r>
              <a:rPr lang="en-AU" sz="1100" dirty="0"/>
              <a:t>This allows Team Manager’s to send emails to all Team Members.</a:t>
            </a:r>
          </a:p>
          <a:p>
            <a:endParaRPr lang="en-AU" sz="1100" b="1" dirty="0" smtClean="0"/>
          </a:p>
          <a:p>
            <a:r>
              <a:rPr lang="en-AU" sz="1100" b="1" dirty="0" smtClean="0"/>
              <a:t>Users </a:t>
            </a:r>
            <a:r>
              <a:rPr lang="en-AU" sz="1100" b="1" dirty="0"/>
              <a:t>&amp; Change Password - </a:t>
            </a:r>
            <a:r>
              <a:rPr lang="en-AU" sz="1100" dirty="0"/>
              <a:t>Allows for the changing of the password for access to this Team. Team Manager, Assistant Team Manager, Coach and Assistant Coach have access to the Team Manager module.</a:t>
            </a:r>
          </a:p>
          <a:p>
            <a:endParaRPr lang="en-AU" sz="1100" b="1" dirty="0" smtClean="0"/>
          </a:p>
          <a:p>
            <a:r>
              <a:rPr lang="en-AU" sz="1100" b="1" dirty="0" smtClean="0"/>
              <a:t>Export </a:t>
            </a:r>
            <a:r>
              <a:rPr lang="en-AU" sz="1100" b="1" dirty="0"/>
              <a:t>Match Results - </a:t>
            </a:r>
            <a:r>
              <a:rPr lang="en-AU" sz="1100" dirty="0"/>
              <a:t>This allows for the downloading of the match results in .csv format to MS Excel.</a:t>
            </a:r>
          </a:p>
          <a:p>
            <a:endParaRPr lang="en-AU" sz="1100" b="1" dirty="0" smtClean="0"/>
          </a:p>
          <a:p>
            <a:r>
              <a:rPr lang="en-AU" sz="1100" b="1" dirty="0" smtClean="0"/>
              <a:t>Rules </a:t>
            </a:r>
            <a:r>
              <a:rPr lang="en-AU" sz="1100" b="1" dirty="0"/>
              <a:t>of the Game - </a:t>
            </a:r>
            <a:r>
              <a:rPr lang="en-AU" sz="1100" dirty="0"/>
              <a:t>This is the area that advises on the specific rules relating to matches involving this Team. Items such as Ball Size, Game Duration, Half Time Interval, Interchange or Substitutes etc.</a:t>
            </a:r>
          </a:p>
          <a:p>
            <a:endParaRPr lang="en-AU" sz="1100" b="1" dirty="0" smtClean="0"/>
          </a:p>
          <a:p>
            <a:r>
              <a:rPr lang="en-AU" sz="1100" b="1" dirty="0" smtClean="0"/>
              <a:t>What's </a:t>
            </a:r>
            <a:r>
              <a:rPr lang="en-AU" sz="1100" b="1" dirty="0"/>
              <a:t>New - </a:t>
            </a:r>
            <a:r>
              <a:rPr lang="en-AU" sz="1100" dirty="0"/>
              <a:t>Information from MyClubMate on recent modifications</a:t>
            </a:r>
          </a:p>
          <a:p>
            <a:endParaRPr lang="en-AU" sz="1100" dirty="0"/>
          </a:p>
        </p:txBody>
      </p:sp>
      <p:sp>
        <p:nvSpPr>
          <p:cNvPr id="6" name="Slide Number Placeholder 5"/>
          <p:cNvSpPr>
            <a:spLocks noGrp="1"/>
          </p:cNvSpPr>
          <p:nvPr>
            <p:ph type="sldNum" sz="quarter" idx="10"/>
          </p:nvPr>
        </p:nvSpPr>
        <p:spPr/>
        <p:txBody>
          <a:bodyPr/>
          <a:lstStyle/>
          <a:p>
            <a:fld id="{CB3A2DC8-0FFC-4DC2-86D9-A6A1264118A6}" type="slidenum">
              <a:rPr lang="en-AU" smtClean="0"/>
              <a:t>5</a:t>
            </a:fld>
            <a:endParaRPr lang="en-AU"/>
          </a:p>
        </p:txBody>
      </p:sp>
      <p:sp>
        <p:nvSpPr>
          <p:cNvPr id="7" name="Footer Placeholder 6"/>
          <p:cNvSpPr>
            <a:spLocks noGrp="1"/>
          </p:cNvSpPr>
          <p:nvPr>
            <p:ph type="ftr" sz="quarter" idx="11"/>
          </p:nvPr>
        </p:nvSpPr>
        <p:spPr/>
        <p:txBody>
          <a:bodyPr/>
          <a:lstStyle/>
          <a:p>
            <a:r>
              <a:rPr lang="en-AU" smtClean="0"/>
              <a:t>NSFA Inc. EMC Information Night</a:t>
            </a:r>
            <a:endParaRPr lang="en-AU"/>
          </a:p>
        </p:txBody>
      </p:sp>
      <p:sp>
        <p:nvSpPr>
          <p:cNvPr id="8" name="Date Placeholder 7"/>
          <p:cNvSpPr>
            <a:spLocks noGrp="1"/>
          </p:cNvSpPr>
          <p:nvPr>
            <p:ph type="dt" idx="12"/>
          </p:nvPr>
        </p:nvSpPr>
        <p:spPr/>
        <p:txBody>
          <a:bodyPr/>
          <a:lstStyle/>
          <a:p>
            <a:fld id="{EB32ACDB-D107-4A2A-ABAD-30FC243BA11D}" type="datetime1">
              <a:rPr lang="en-AU" smtClean="0"/>
              <a:t>10/03/16</a:t>
            </a:fld>
            <a:endParaRPr lang="en-AU"/>
          </a:p>
        </p:txBody>
      </p:sp>
    </p:spTree>
    <p:extLst>
      <p:ext uri="{BB962C8B-B14F-4D97-AF65-F5344CB8AC3E}">
        <p14:creationId xmlns:p14="http://schemas.microsoft.com/office/powerpoint/2010/main" val="255368224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7547" y="4813865"/>
            <a:ext cx="5500370" cy="4687094"/>
          </a:xfrm>
        </p:spPr>
        <p:txBody>
          <a:bodyPr/>
          <a:lstStyle/>
          <a:p>
            <a:r>
              <a:rPr lang="en-AU" dirty="0"/>
              <a:t>Pre Match – Team Managers</a:t>
            </a:r>
          </a:p>
          <a:p>
            <a:pPr lvl="1"/>
            <a:endParaRPr lang="en-AU" dirty="0" smtClean="0"/>
          </a:p>
          <a:p>
            <a:pPr lvl="1"/>
            <a:r>
              <a:rPr lang="en-AU" dirty="0" smtClean="0"/>
              <a:t>Selecting </a:t>
            </a:r>
            <a:r>
              <a:rPr lang="en-AU" dirty="0"/>
              <a:t>Players to add to EMC</a:t>
            </a:r>
          </a:p>
          <a:p>
            <a:pPr lvl="2"/>
            <a:r>
              <a:rPr lang="en-AU" dirty="0"/>
              <a:t>From existing Team</a:t>
            </a:r>
          </a:p>
          <a:p>
            <a:pPr lvl="2"/>
            <a:r>
              <a:rPr lang="en-AU" dirty="0"/>
              <a:t>From other Teams</a:t>
            </a:r>
          </a:p>
          <a:p>
            <a:pPr lvl="2"/>
            <a:r>
              <a:rPr lang="en-AU" dirty="0"/>
              <a:t>Not in system</a:t>
            </a:r>
          </a:p>
          <a:p>
            <a:pPr lvl="1"/>
            <a:endParaRPr lang="en-AU" dirty="0" smtClean="0"/>
          </a:p>
          <a:p>
            <a:pPr lvl="1"/>
            <a:r>
              <a:rPr lang="en-AU" dirty="0" smtClean="0"/>
              <a:t>Submitting </a:t>
            </a:r>
            <a:r>
              <a:rPr lang="en-AU" dirty="0"/>
              <a:t>EMC</a:t>
            </a:r>
          </a:p>
          <a:p>
            <a:pPr lvl="2"/>
            <a:r>
              <a:rPr lang="en-AU" dirty="0"/>
              <a:t>No changes after submission</a:t>
            </a:r>
          </a:p>
          <a:p>
            <a:pPr lvl="1"/>
            <a:endParaRPr lang="en-AU" dirty="0" smtClean="0"/>
          </a:p>
          <a:p>
            <a:pPr lvl="1"/>
            <a:r>
              <a:rPr lang="en-AU" dirty="0" smtClean="0"/>
              <a:t>Reviewing </a:t>
            </a:r>
            <a:r>
              <a:rPr lang="en-AU" dirty="0"/>
              <a:t>Opposition EMC and Accept</a:t>
            </a:r>
          </a:p>
          <a:p>
            <a:pPr lvl="2"/>
            <a:r>
              <a:rPr lang="en-AU" dirty="0"/>
              <a:t>Ensure you check identities (ask for opposition to line up)</a:t>
            </a:r>
          </a:p>
          <a:p>
            <a:pPr lvl="2"/>
            <a:r>
              <a:rPr lang="en-AU" dirty="0"/>
              <a:t>Any issues that cannot be resolved at the ground, mark “match in dispute”, provide reason in text box. Game continues</a:t>
            </a:r>
          </a:p>
          <a:p>
            <a:r>
              <a:rPr lang="en-AU" dirty="0"/>
              <a:t>Referee Actions</a:t>
            </a:r>
          </a:p>
          <a:p>
            <a:pPr lvl="1"/>
            <a:endParaRPr lang="en-AU" dirty="0" smtClean="0"/>
          </a:p>
          <a:p>
            <a:pPr lvl="1"/>
            <a:r>
              <a:rPr lang="en-AU" dirty="0" smtClean="0"/>
              <a:t>Confirm </a:t>
            </a:r>
            <a:r>
              <a:rPr lang="en-AU" dirty="0"/>
              <a:t>both Team Managers have accepted EMC before game can start (logon or SMS)</a:t>
            </a:r>
          </a:p>
          <a:p>
            <a:pPr lvl="1"/>
            <a:endParaRPr lang="en-AU" dirty="0" smtClean="0"/>
          </a:p>
          <a:p>
            <a:pPr lvl="1"/>
            <a:r>
              <a:rPr lang="en-AU" dirty="0" smtClean="0"/>
              <a:t>After </a:t>
            </a:r>
            <a:r>
              <a:rPr lang="en-AU" dirty="0"/>
              <a:t>match has completed:</a:t>
            </a:r>
          </a:p>
          <a:p>
            <a:pPr lvl="2"/>
            <a:r>
              <a:rPr lang="en-AU" dirty="0"/>
              <a:t>Enter score</a:t>
            </a:r>
          </a:p>
          <a:p>
            <a:pPr lvl="2"/>
            <a:r>
              <a:rPr lang="en-AU" dirty="0"/>
              <a:t>Enter cautions and send offs</a:t>
            </a:r>
          </a:p>
          <a:p>
            <a:endParaRPr lang="en-AU" sz="800" dirty="0"/>
          </a:p>
        </p:txBody>
      </p:sp>
      <p:sp>
        <p:nvSpPr>
          <p:cNvPr id="6" name="Slide Number Placeholder 5"/>
          <p:cNvSpPr>
            <a:spLocks noGrp="1"/>
          </p:cNvSpPr>
          <p:nvPr>
            <p:ph type="sldNum" sz="quarter" idx="10"/>
          </p:nvPr>
        </p:nvSpPr>
        <p:spPr/>
        <p:txBody>
          <a:bodyPr/>
          <a:lstStyle/>
          <a:p>
            <a:fld id="{CB3A2DC8-0FFC-4DC2-86D9-A6A1264118A6}" type="slidenum">
              <a:rPr lang="en-AU" smtClean="0"/>
              <a:t>6</a:t>
            </a:fld>
            <a:endParaRPr lang="en-AU"/>
          </a:p>
        </p:txBody>
      </p:sp>
      <p:sp>
        <p:nvSpPr>
          <p:cNvPr id="7" name="Footer Placeholder 6"/>
          <p:cNvSpPr>
            <a:spLocks noGrp="1"/>
          </p:cNvSpPr>
          <p:nvPr>
            <p:ph type="ftr" sz="quarter" idx="11"/>
          </p:nvPr>
        </p:nvSpPr>
        <p:spPr/>
        <p:txBody>
          <a:bodyPr/>
          <a:lstStyle/>
          <a:p>
            <a:r>
              <a:rPr lang="en-AU" smtClean="0"/>
              <a:t>NSFA Inc. EMC Information Night</a:t>
            </a:r>
            <a:endParaRPr lang="en-AU"/>
          </a:p>
        </p:txBody>
      </p:sp>
      <p:sp>
        <p:nvSpPr>
          <p:cNvPr id="8" name="Date Placeholder 7"/>
          <p:cNvSpPr>
            <a:spLocks noGrp="1"/>
          </p:cNvSpPr>
          <p:nvPr>
            <p:ph type="dt" idx="12"/>
          </p:nvPr>
        </p:nvSpPr>
        <p:spPr/>
        <p:txBody>
          <a:bodyPr/>
          <a:lstStyle/>
          <a:p>
            <a:fld id="{DA1CD41B-5958-446C-9B71-46AD3D17F3BC}" type="datetime1">
              <a:rPr lang="en-AU" smtClean="0"/>
              <a:t>10/03/16</a:t>
            </a:fld>
            <a:endParaRPr lang="en-AU"/>
          </a:p>
        </p:txBody>
      </p:sp>
    </p:spTree>
    <p:extLst>
      <p:ext uri="{BB962C8B-B14F-4D97-AF65-F5344CB8AC3E}">
        <p14:creationId xmlns:p14="http://schemas.microsoft.com/office/powerpoint/2010/main" val="353513438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6" name="Slide Number Placeholder 5"/>
          <p:cNvSpPr>
            <a:spLocks noGrp="1"/>
          </p:cNvSpPr>
          <p:nvPr>
            <p:ph type="sldNum" sz="quarter" idx="10"/>
          </p:nvPr>
        </p:nvSpPr>
        <p:spPr/>
        <p:txBody>
          <a:bodyPr/>
          <a:lstStyle/>
          <a:p>
            <a:fld id="{CB3A2DC8-0FFC-4DC2-86D9-A6A1264118A6}" type="slidenum">
              <a:rPr lang="en-AU" smtClean="0"/>
              <a:t>7</a:t>
            </a:fld>
            <a:endParaRPr lang="en-AU"/>
          </a:p>
        </p:txBody>
      </p:sp>
      <p:sp>
        <p:nvSpPr>
          <p:cNvPr id="7" name="Footer Placeholder 6"/>
          <p:cNvSpPr>
            <a:spLocks noGrp="1"/>
          </p:cNvSpPr>
          <p:nvPr>
            <p:ph type="ftr" sz="quarter" idx="11"/>
          </p:nvPr>
        </p:nvSpPr>
        <p:spPr/>
        <p:txBody>
          <a:bodyPr/>
          <a:lstStyle/>
          <a:p>
            <a:r>
              <a:rPr lang="en-AU" smtClean="0"/>
              <a:t>NSFA Inc. EMC Information Night</a:t>
            </a:r>
            <a:endParaRPr lang="en-AU"/>
          </a:p>
        </p:txBody>
      </p:sp>
      <p:sp>
        <p:nvSpPr>
          <p:cNvPr id="8" name="Date Placeholder 7"/>
          <p:cNvSpPr>
            <a:spLocks noGrp="1"/>
          </p:cNvSpPr>
          <p:nvPr>
            <p:ph type="dt" idx="12"/>
          </p:nvPr>
        </p:nvSpPr>
        <p:spPr/>
        <p:txBody>
          <a:bodyPr/>
          <a:lstStyle/>
          <a:p>
            <a:fld id="{0505565D-4584-4028-AD8A-9FCC4ED0CD84}" type="datetime1">
              <a:rPr lang="en-AU" smtClean="0"/>
              <a:t>10/03/16</a:t>
            </a:fld>
            <a:endParaRPr lang="en-AU"/>
          </a:p>
        </p:txBody>
      </p:sp>
    </p:spTree>
    <p:extLst>
      <p:ext uri="{BB962C8B-B14F-4D97-AF65-F5344CB8AC3E}">
        <p14:creationId xmlns:p14="http://schemas.microsoft.com/office/powerpoint/2010/main" val="318788857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6" name="Slide Number Placeholder 5"/>
          <p:cNvSpPr>
            <a:spLocks noGrp="1"/>
          </p:cNvSpPr>
          <p:nvPr>
            <p:ph type="sldNum" sz="quarter" idx="10"/>
          </p:nvPr>
        </p:nvSpPr>
        <p:spPr/>
        <p:txBody>
          <a:bodyPr/>
          <a:lstStyle/>
          <a:p>
            <a:fld id="{CB3A2DC8-0FFC-4DC2-86D9-A6A1264118A6}" type="slidenum">
              <a:rPr lang="en-AU" smtClean="0"/>
              <a:t>8</a:t>
            </a:fld>
            <a:endParaRPr lang="en-AU"/>
          </a:p>
        </p:txBody>
      </p:sp>
      <p:sp>
        <p:nvSpPr>
          <p:cNvPr id="7" name="Footer Placeholder 6"/>
          <p:cNvSpPr>
            <a:spLocks noGrp="1"/>
          </p:cNvSpPr>
          <p:nvPr>
            <p:ph type="ftr" sz="quarter" idx="11"/>
          </p:nvPr>
        </p:nvSpPr>
        <p:spPr/>
        <p:txBody>
          <a:bodyPr/>
          <a:lstStyle/>
          <a:p>
            <a:r>
              <a:rPr lang="en-AU" smtClean="0"/>
              <a:t>NSFA Inc. EMC Information Night</a:t>
            </a:r>
            <a:endParaRPr lang="en-AU"/>
          </a:p>
        </p:txBody>
      </p:sp>
      <p:sp>
        <p:nvSpPr>
          <p:cNvPr id="8" name="Date Placeholder 7"/>
          <p:cNvSpPr>
            <a:spLocks noGrp="1"/>
          </p:cNvSpPr>
          <p:nvPr>
            <p:ph type="dt" idx="12"/>
          </p:nvPr>
        </p:nvSpPr>
        <p:spPr/>
        <p:txBody>
          <a:bodyPr/>
          <a:lstStyle/>
          <a:p>
            <a:fld id="{3BA9C97A-4EA3-4036-8EAF-F7044DF0E82C}" type="datetime1">
              <a:rPr lang="en-AU" smtClean="0"/>
              <a:t>10/03/16</a:t>
            </a:fld>
            <a:endParaRPr lang="en-AU"/>
          </a:p>
        </p:txBody>
      </p:sp>
    </p:spTree>
    <p:extLst>
      <p:ext uri="{BB962C8B-B14F-4D97-AF65-F5344CB8AC3E}">
        <p14:creationId xmlns:p14="http://schemas.microsoft.com/office/powerpoint/2010/main" val="30971592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sz="1300" dirty="0"/>
              <a:t>Click Submit Match Card</a:t>
            </a:r>
          </a:p>
          <a:p>
            <a:r>
              <a:rPr lang="en-AU" sz="1300" dirty="0"/>
              <a:t>The screen to the right appears</a:t>
            </a:r>
          </a:p>
          <a:p>
            <a:r>
              <a:rPr lang="en-AU" sz="1300" dirty="0"/>
              <a:t>Ensure that players to be included on EMC are marked YES in column Playing?</a:t>
            </a:r>
          </a:p>
          <a:p>
            <a:r>
              <a:rPr lang="en-AU" sz="1300" dirty="0"/>
              <a:t>To select other eligible players click on choose players. A list of eligible players presents. Click to choose.</a:t>
            </a:r>
          </a:p>
          <a:p>
            <a:r>
              <a:rPr lang="en-AU" sz="1300" dirty="0"/>
              <a:t>Ensure shirt numbers are included for all players marked as playing.</a:t>
            </a:r>
          </a:p>
          <a:p>
            <a:endParaRPr lang="en-AU" sz="1300" dirty="0" smtClean="0"/>
          </a:p>
          <a:p>
            <a:r>
              <a:rPr lang="en-AU" sz="1300" dirty="0" smtClean="0"/>
              <a:t>Click </a:t>
            </a:r>
            <a:r>
              <a:rPr lang="en-AU" sz="1300" dirty="0"/>
              <a:t>“Save but not submit” if you wish to save information entered but aren’t ready to finalise match card.</a:t>
            </a:r>
          </a:p>
          <a:p>
            <a:endParaRPr lang="en-AU" sz="1300" dirty="0" smtClean="0"/>
          </a:p>
          <a:p>
            <a:r>
              <a:rPr lang="en-AU" sz="1300" dirty="0" smtClean="0"/>
              <a:t>Once </a:t>
            </a:r>
            <a:r>
              <a:rPr lang="en-AU" sz="1300" dirty="0"/>
              <a:t>you have finalised click submit. No changes are allowed after this has been done</a:t>
            </a:r>
            <a:r>
              <a:rPr lang="en-AU" sz="1300" dirty="0" smtClean="0"/>
              <a:t>.</a:t>
            </a:r>
          </a:p>
          <a:p>
            <a:endParaRPr lang="en-AU" sz="1300" dirty="0"/>
          </a:p>
          <a:p>
            <a:r>
              <a:rPr lang="en-AU" sz="1300" dirty="0" smtClean="0"/>
              <a:t> You must submit no less than 10 minutes before scheduled commencement of the match. </a:t>
            </a:r>
            <a:endParaRPr lang="en-AU" dirty="0"/>
          </a:p>
        </p:txBody>
      </p:sp>
      <p:sp>
        <p:nvSpPr>
          <p:cNvPr id="6" name="Slide Number Placeholder 5"/>
          <p:cNvSpPr>
            <a:spLocks noGrp="1"/>
          </p:cNvSpPr>
          <p:nvPr>
            <p:ph type="sldNum" sz="quarter" idx="10"/>
          </p:nvPr>
        </p:nvSpPr>
        <p:spPr/>
        <p:txBody>
          <a:bodyPr/>
          <a:lstStyle/>
          <a:p>
            <a:fld id="{CB3A2DC8-0FFC-4DC2-86D9-A6A1264118A6}" type="slidenum">
              <a:rPr lang="en-AU" smtClean="0"/>
              <a:t>9</a:t>
            </a:fld>
            <a:endParaRPr lang="en-AU"/>
          </a:p>
        </p:txBody>
      </p:sp>
      <p:sp>
        <p:nvSpPr>
          <p:cNvPr id="7" name="Footer Placeholder 6"/>
          <p:cNvSpPr>
            <a:spLocks noGrp="1"/>
          </p:cNvSpPr>
          <p:nvPr>
            <p:ph type="ftr" sz="quarter" idx="11"/>
          </p:nvPr>
        </p:nvSpPr>
        <p:spPr/>
        <p:txBody>
          <a:bodyPr/>
          <a:lstStyle/>
          <a:p>
            <a:r>
              <a:rPr lang="en-AU" smtClean="0"/>
              <a:t>NSFA Inc. EMC Information Night</a:t>
            </a:r>
            <a:endParaRPr lang="en-AU"/>
          </a:p>
        </p:txBody>
      </p:sp>
      <p:sp>
        <p:nvSpPr>
          <p:cNvPr id="8" name="Date Placeholder 7"/>
          <p:cNvSpPr>
            <a:spLocks noGrp="1"/>
          </p:cNvSpPr>
          <p:nvPr>
            <p:ph type="dt" idx="12"/>
          </p:nvPr>
        </p:nvSpPr>
        <p:spPr/>
        <p:txBody>
          <a:bodyPr/>
          <a:lstStyle/>
          <a:p>
            <a:fld id="{72D26AD4-20F2-4D7E-BE6C-75DC13BD649E}" type="datetime1">
              <a:rPr lang="en-AU" smtClean="0"/>
              <a:t>10/03/16</a:t>
            </a:fld>
            <a:endParaRPr lang="en-AU"/>
          </a:p>
        </p:txBody>
      </p:sp>
    </p:spTree>
    <p:extLst>
      <p:ext uri="{BB962C8B-B14F-4D97-AF65-F5344CB8AC3E}">
        <p14:creationId xmlns:p14="http://schemas.microsoft.com/office/powerpoint/2010/main" val="379807861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AU"/>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9BBDC3FB-D654-4A24-88D5-F127E6015FF5}" type="datetimeFigureOut">
              <a:rPr lang="en-AU" smtClean="0"/>
              <a:t>10/03/16</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63560246-5800-4529-8B38-825E44087000}" type="slidenum">
              <a:rPr lang="en-AU" smtClean="0"/>
              <a:t>‹#›</a:t>
            </a:fld>
            <a:endParaRPr lang="en-AU"/>
          </a:p>
        </p:txBody>
      </p:sp>
    </p:spTree>
    <p:extLst>
      <p:ext uri="{BB962C8B-B14F-4D97-AF65-F5344CB8AC3E}">
        <p14:creationId xmlns:p14="http://schemas.microsoft.com/office/powerpoint/2010/main" val="1065629656"/>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9BBDC3FB-D654-4A24-88D5-F127E6015FF5}" type="datetimeFigureOut">
              <a:rPr lang="en-AU" smtClean="0"/>
              <a:t>10/03/16</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63560246-5800-4529-8B38-825E44087000}" type="slidenum">
              <a:rPr lang="en-AU" smtClean="0"/>
              <a:t>‹#›</a:t>
            </a:fld>
            <a:endParaRPr lang="en-AU"/>
          </a:p>
        </p:txBody>
      </p:sp>
    </p:spTree>
    <p:extLst>
      <p:ext uri="{BB962C8B-B14F-4D97-AF65-F5344CB8AC3E}">
        <p14:creationId xmlns:p14="http://schemas.microsoft.com/office/powerpoint/2010/main" val="2971201235"/>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9BBDC3FB-D654-4A24-88D5-F127E6015FF5}" type="datetimeFigureOut">
              <a:rPr lang="en-AU" smtClean="0"/>
              <a:t>10/03/16</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63560246-5800-4529-8B38-825E44087000}" type="slidenum">
              <a:rPr lang="en-AU" smtClean="0"/>
              <a:t>‹#›</a:t>
            </a:fld>
            <a:endParaRPr lang="en-AU"/>
          </a:p>
        </p:txBody>
      </p:sp>
    </p:spTree>
    <p:extLst>
      <p:ext uri="{BB962C8B-B14F-4D97-AF65-F5344CB8AC3E}">
        <p14:creationId xmlns:p14="http://schemas.microsoft.com/office/powerpoint/2010/main" val="4205782578"/>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9BBDC3FB-D654-4A24-88D5-F127E6015FF5}" type="datetimeFigureOut">
              <a:rPr lang="en-AU" smtClean="0"/>
              <a:t>10/03/16</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63560246-5800-4529-8B38-825E44087000}" type="slidenum">
              <a:rPr lang="en-AU" smtClean="0"/>
              <a:t>‹#›</a:t>
            </a:fld>
            <a:endParaRPr lang="en-AU"/>
          </a:p>
        </p:txBody>
      </p:sp>
    </p:spTree>
    <p:extLst>
      <p:ext uri="{BB962C8B-B14F-4D97-AF65-F5344CB8AC3E}">
        <p14:creationId xmlns:p14="http://schemas.microsoft.com/office/powerpoint/2010/main" val="1006275557"/>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AU"/>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BBDC3FB-D654-4A24-88D5-F127E6015FF5}" type="datetimeFigureOut">
              <a:rPr lang="en-AU" smtClean="0"/>
              <a:t>10/03/16</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63560246-5800-4529-8B38-825E44087000}" type="slidenum">
              <a:rPr lang="en-AU" smtClean="0"/>
              <a:t>‹#›</a:t>
            </a:fld>
            <a:endParaRPr lang="en-AU"/>
          </a:p>
        </p:txBody>
      </p:sp>
    </p:spTree>
    <p:extLst>
      <p:ext uri="{BB962C8B-B14F-4D97-AF65-F5344CB8AC3E}">
        <p14:creationId xmlns:p14="http://schemas.microsoft.com/office/powerpoint/2010/main" val="1829635574"/>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9BBDC3FB-D654-4A24-88D5-F127E6015FF5}" type="datetimeFigureOut">
              <a:rPr lang="en-AU" smtClean="0"/>
              <a:t>10/03/16</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63560246-5800-4529-8B38-825E44087000}" type="slidenum">
              <a:rPr lang="en-AU" smtClean="0"/>
              <a:t>‹#›</a:t>
            </a:fld>
            <a:endParaRPr lang="en-AU"/>
          </a:p>
        </p:txBody>
      </p:sp>
    </p:spTree>
    <p:extLst>
      <p:ext uri="{BB962C8B-B14F-4D97-AF65-F5344CB8AC3E}">
        <p14:creationId xmlns:p14="http://schemas.microsoft.com/office/powerpoint/2010/main" val="1504700100"/>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AU"/>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p>
            <a:fld id="{9BBDC3FB-D654-4A24-88D5-F127E6015FF5}" type="datetimeFigureOut">
              <a:rPr lang="en-AU" smtClean="0"/>
              <a:t>10/03/16</a:t>
            </a:fld>
            <a:endParaRPr lang="en-AU"/>
          </a:p>
        </p:txBody>
      </p:sp>
      <p:sp>
        <p:nvSpPr>
          <p:cNvPr id="8" name="Footer Placeholder 7"/>
          <p:cNvSpPr>
            <a:spLocks noGrp="1"/>
          </p:cNvSpPr>
          <p:nvPr>
            <p:ph type="ftr" sz="quarter" idx="11"/>
          </p:nvPr>
        </p:nvSpPr>
        <p:spPr/>
        <p:txBody>
          <a:bodyPr/>
          <a:lstStyle/>
          <a:p>
            <a:endParaRPr lang="en-AU"/>
          </a:p>
        </p:txBody>
      </p:sp>
      <p:sp>
        <p:nvSpPr>
          <p:cNvPr id="9" name="Slide Number Placeholder 8"/>
          <p:cNvSpPr>
            <a:spLocks noGrp="1"/>
          </p:cNvSpPr>
          <p:nvPr>
            <p:ph type="sldNum" sz="quarter" idx="12"/>
          </p:nvPr>
        </p:nvSpPr>
        <p:spPr/>
        <p:txBody>
          <a:bodyPr/>
          <a:lstStyle/>
          <a:p>
            <a:fld id="{63560246-5800-4529-8B38-825E44087000}" type="slidenum">
              <a:rPr lang="en-AU" smtClean="0"/>
              <a:t>‹#›</a:t>
            </a:fld>
            <a:endParaRPr lang="en-AU"/>
          </a:p>
        </p:txBody>
      </p:sp>
    </p:spTree>
    <p:extLst>
      <p:ext uri="{BB962C8B-B14F-4D97-AF65-F5344CB8AC3E}">
        <p14:creationId xmlns:p14="http://schemas.microsoft.com/office/powerpoint/2010/main" val="3811151395"/>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p>
            <a:fld id="{9BBDC3FB-D654-4A24-88D5-F127E6015FF5}" type="datetimeFigureOut">
              <a:rPr lang="en-AU" smtClean="0"/>
              <a:t>10/03/16</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63560246-5800-4529-8B38-825E44087000}" type="slidenum">
              <a:rPr lang="en-AU" smtClean="0"/>
              <a:t>‹#›</a:t>
            </a:fld>
            <a:endParaRPr lang="en-AU"/>
          </a:p>
        </p:txBody>
      </p:sp>
    </p:spTree>
    <p:extLst>
      <p:ext uri="{BB962C8B-B14F-4D97-AF65-F5344CB8AC3E}">
        <p14:creationId xmlns:p14="http://schemas.microsoft.com/office/powerpoint/2010/main" val="937991113"/>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BBDC3FB-D654-4A24-88D5-F127E6015FF5}" type="datetimeFigureOut">
              <a:rPr lang="en-AU" smtClean="0"/>
              <a:t>10/03/16</a:t>
            </a:fld>
            <a:endParaRPr lang="en-AU"/>
          </a:p>
        </p:txBody>
      </p:sp>
      <p:sp>
        <p:nvSpPr>
          <p:cNvPr id="3" name="Footer Placeholder 2"/>
          <p:cNvSpPr>
            <a:spLocks noGrp="1"/>
          </p:cNvSpPr>
          <p:nvPr>
            <p:ph type="ftr" sz="quarter" idx="11"/>
          </p:nvPr>
        </p:nvSpPr>
        <p:spPr/>
        <p:txBody>
          <a:bodyPr/>
          <a:lstStyle/>
          <a:p>
            <a:endParaRPr lang="en-AU"/>
          </a:p>
        </p:txBody>
      </p:sp>
      <p:sp>
        <p:nvSpPr>
          <p:cNvPr id="4" name="Slide Number Placeholder 3"/>
          <p:cNvSpPr>
            <a:spLocks noGrp="1"/>
          </p:cNvSpPr>
          <p:nvPr>
            <p:ph type="sldNum" sz="quarter" idx="12"/>
          </p:nvPr>
        </p:nvSpPr>
        <p:spPr/>
        <p:txBody>
          <a:bodyPr/>
          <a:lstStyle/>
          <a:p>
            <a:fld id="{63560246-5800-4529-8B38-825E44087000}" type="slidenum">
              <a:rPr lang="en-AU" smtClean="0"/>
              <a:t>‹#›</a:t>
            </a:fld>
            <a:endParaRPr lang="en-AU"/>
          </a:p>
        </p:txBody>
      </p:sp>
    </p:spTree>
    <p:extLst>
      <p:ext uri="{BB962C8B-B14F-4D97-AF65-F5344CB8AC3E}">
        <p14:creationId xmlns:p14="http://schemas.microsoft.com/office/powerpoint/2010/main" val="4199681962"/>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AU"/>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BBDC3FB-D654-4A24-88D5-F127E6015FF5}" type="datetimeFigureOut">
              <a:rPr lang="en-AU" smtClean="0"/>
              <a:t>10/03/16</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63560246-5800-4529-8B38-825E44087000}" type="slidenum">
              <a:rPr lang="en-AU" smtClean="0"/>
              <a:t>‹#›</a:t>
            </a:fld>
            <a:endParaRPr lang="en-AU"/>
          </a:p>
        </p:txBody>
      </p:sp>
    </p:spTree>
    <p:extLst>
      <p:ext uri="{BB962C8B-B14F-4D97-AF65-F5344CB8AC3E}">
        <p14:creationId xmlns:p14="http://schemas.microsoft.com/office/powerpoint/2010/main" val="2299713859"/>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AU"/>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BBDC3FB-D654-4A24-88D5-F127E6015FF5}" type="datetimeFigureOut">
              <a:rPr lang="en-AU" smtClean="0"/>
              <a:t>10/03/16</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63560246-5800-4529-8B38-825E44087000}" type="slidenum">
              <a:rPr lang="en-AU" smtClean="0"/>
              <a:t>‹#›</a:t>
            </a:fld>
            <a:endParaRPr lang="en-AU"/>
          </a:p>
        </p:txBody>
      </p:sp>
    </p:spTree>
    <p:extLst>
      <p:ext uri="{BB962C8B-B14F-4D97-AF65-F5344CB8AC3E}">
        <p14:creationId xmlns:p14="http://schemas.microsoft.com/office/powerpoint/2010/main" val="1819030514"/>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AU"/>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BBDC3FB-D654-4A24-88D5-F127E6015FF5}" type="datetimeFigureOut">
              <a:rPr lang="en-AU" smtClean="0"/>
              <a:t>10/03/16</a:t>
            </a:fld>
            <a:endParaRPr lang="en-AU"/>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AU"/>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3560246-5800-4529-8B38-825E44087000}" type="slidenum">
              <a:rPr lang="en-AU" smtClean="0"/>
              <a:t>‹#›</a:t>
            </a:fld>
            <a:endParaRPr lang="en-AU"/>
          </a:p>
        </p:txBody>
      </p:sp>
    </p:spTree>
    <p:extLst>
      <p:ext uri="{BB962C8B-B14F-4D97-AF65-F5344CB8AC3E}">
        <p14:creationId xmlns:p14="http://schemas.microsoft.com/office/powerpoint/2010/main" val="44385738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6.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3.xml"/><Relationship Id="rId1" Type="http://schemas.openxmlformats.org/officeDocument/2006/relationships/slideLayout" Target="../slideLayouts/slideLayout5.xml"/><Relationship Id="rId4" Type="http://schemas.openxmlformats.org/officeDocument/2006/relationships/image" Target="../media/image1.png"/></Relationships>
</file>

<file path=ppt/slides/_rels/slide1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4.xml"/><Relationship Id="rId1" Type="http://schemas.openxmlformats.org/officeDocument/2006/relationships/slideLayout" Target="../slideLayouts/slideLayout5.xml"/><Relationship Id="rId4" Type="http://schemas.openxmlformats.org/officeDocument/2006/relationships/image" Target="../media/image17.png"/></Relationships>
</file>

<file path=ppt/slides/_rels/slide1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6.xml"/><Relationship Id="rId1" Type="http://schemas.openxmlformats.org/officeDocument/2006/relationships/slideLayout" Target="../slideLayouts/slideLayout5.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png"/></Relationships>
</file>

<file path=ppt/slides/_rels/slide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24.pn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1.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4.xml"/><Relationship Id="rId4" Type="http://schemas.openxmlformats.org/officeDocument/2006/relationships/image" Target="../media/image1.png"/></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9.xml"/><Relationship Id="rId1" Type="http://schemas.openxmlformats.org/officeDocument/2006/relationships/slideLayout" Target="../slideLayouts/slideLayout5.xml"/><Relationship Id="rId5" Type="http://schemas.openxmlformats.org/officeDocument/2006/relationships/image" Target="../media/image11.png"/><Relationship Id="rId4" Type="http://schemas.openxmlformats.org/officeDocument/2006/relationships/image" Target="../media/image10.jpg"/></Relationships>
</file>

<file path=ppt/slides/slide1.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6">
                <a:lumMod val="5000"/>
                <a:lumOff val="95000"/>
              </a:schemeClr>
            </a:gs>
            <a:gs pos="74000">
              <a:schemeClr val="accent6">
                <a:lumMod val="45000"/>
                <a:lumOff val="55000"/>
              </a:schemeClr>
            </a:gs>
            <a:gs pos="83000">
              <a:schemeClr val="accent6">
                <a:lumMod val="45000"/>
                <a:lumOff val="55000"/>
              </a:schemeClr>
            </a:gs>
            <a:gs pos="100000">
              <a:schemeClr val="accent6">
                <a:lumMod val="30000"/>
                <a:lumOff val="70000"/>
              </a:schemeClr>
            </a:gs>
          </a:gsLst>
          <a:lin ang="5400000" scaled="1"/>
          <a:tileRect/>
        </a:gradFill>
        <a:effectLst/>
      </p:bgPr>
    </p:bg>
    <p:spTree>
      <p:nvGrpSpPr>
        <p:cNvPr id="1" name=""/>
        <p:cNvGrpSpPr/>
        <p:nvPr/>
      </p:nvGrpSpPr>
      <p:grpSpPr>
        <a:xfrm>
          <a:off x="0" y="0"/>
          <a:ext cx="0" cy="0"/>
          <a:chOff x="0" y="0"/>
          <a:chExt cx="0" cy="0"/>
        </a:xfrm>
      </p:grpSpPr>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636" y="204100"/>
            <a:ext cx="2771775" cy="1933575"/>
          </a:xfrm>
          <a:prstGeom prst="rect">
            <a:avLst/>
          </a:prstGeom>
        </p:spPr>
      </p:pic>
      <p:grpSp>
        <p:nvGrpSpPr>
          <p:cNvPr id="23" name="Group 22"/>
          <p:cNvGrpSpPr/>
          <p:nvPr/>
        </p:nvGrpSpPr>
        <p:grpSpPr>
          <a:xfrm>
            <a:off x="1727209" y="2220685"/>
            <a:ext cx="8530437" cy="4441371"/>
            <a:chOff x="2802646" y="1472540"/>
            <a:chExt cx="6279760" cy="3835730"/>
          </a:xfrm>
        </p:grpSpPr>
        <p:grpSp>
          <p:nvGrpSpPr>
            <p:cNvPr id="17" name="Group 16"/>
            <p:cNvGrpSpPr/>
            <p:nvPr/>
          </p:nvGrpSpPr>
          <p:grpSpPr>
            <a:xfrm>
              <a:off x="7130473" y="1472540"/>
              <a:ext cx="1951933" cy="3835730"/>
              <a:chOff x="7343267" y="1174576"/>
              <a:chExt cx="2057698" cy="4317762"/>
            </a:xfrm>
          </p:grpSpPr>
          <p:pic>
            <p:nvPicPr>
              <p:cNvPr id="4" name="Picture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343267" y="1174576"/>
                <a:ext cx="2057698" cy="4317762"/>
              </a:xfrm>
              <a:prstGeom prst="rect">
                <a:avLst/>
              </a:prstGeom>
            </p:spPr>
          </p:pic>
          <p:sp>
            <p:nvSpPr>
              <p:cNvPr id="10" name="TextBox 9"/>
              <p:cNvSpPr txBox="1"/>
              <p:nvPr/>
            </p:nvSpPr>
            <p:spPr>
              <a:xfrm>
                <a:off x="7478695" y="2076862"/>
                <a:ext cx="1786841" cy="1041450"/>
              </a:xfrm>
              <a:prstGeom prst="rect">
                <a:avLst/>
              </a:prstGeom>
              <a:noFill/>
            </p:spPr>
            <p:txBody>
              <a:bodyPr wrap="square" rtlCol="0">
                <a:spAutoFit/>
              </a:bodyPr>
              <a:lstStyle/>
              <a:p>
                <a:pPr algn="ctr"/>
                <a:r>
                  <a:rPr lang="en-AU" sz="3200" dirty="0" smtClean="0"/>
                  <a:t>Electronic Match</a:t>
                </a:r>
              </a:p>
              <a:p>
                <a:pPr algn="ctr"/>
                <a:r>
                  <a:rPr lang="en-AU" sz="3200" dirty="0" smtClean="0"/>
                  <a:t>Card</a:t>
                </a:r>
                <a:endParaRPr lang="en-AU" sz="3200" dirty="0"/>
              </a:p>
            </p:txBody>
          </p:sp>
          <p:pic>
            <p:nvPicPr>
              <p:cNvPr id="15" name="Picture 1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708477" y="3429000"/>
                <a:ext cx="1328724" cy="1328724"/>
              </a:xfrm>
              <a:prstGeom prst="rect">
                <a:avLst/>
              </a:prstGeom>
            </p:spPr>
          </p:pic>
        </p:grpSp>
        <p:grpSp>
          <p:nvGrpSpPr>
            <p:cNvPr id="18" name="Group 17"/>
            <p:cNvGrpSpPr/>
            <p:nvPr/>
          </p:nvGrpSpPr>
          <p:grpSpPr>
            <a:xfrm>
              <a:off x="2802646" y="1472540"/>
              <a:ext cx="2493818" cy="3835730"/>
              <a:chOff x="2719075" y="1472540"/>
              <a:chExt cx="2493818" cy="3835730"/>
            </a:xfrm>
          </p:grpSpPr>
          <p:sp>
            <p:nvSpPr>
              <p:cNvPr id="6" name="Rectangle 5"/>
              <p:cNvSpPr/>
              <p:nvPr/>
            </p:nvSpPr>
            <p:spPr>
              <a:xfrm>
                <a:off x="2719075" y="1472540"/>
                <a:ext cx="2493818" cy="383573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en-AU"/>
              </a:p>
            </p:txBody>
          </p:sp>
          <p:sp>
            <p:nvSpPr>
              <p:cNvPr id="7" name="TextBox 6"/>
              <p:cNvSpPr txBox="1"/>
              <p:nvPr/>
            </p:nvSpPr>
            <p:spPr>
              <a:xfrm>
                <a:off x="3000691" y="1603432"/>
                <a:ext cx="1871218" cy="954107"/>
              </a:xfrm>
              <a:prstGeom prst="rect">
                <a:avLst/>
              </a:prstGeom>
              <a:noFill/>
            </p:spPr>
            <p:txBody>
              <a:bodyPr wrap="none" rtlCol="0">
                <a:spAutoFit/>
              </a:bodyPr>
              <a:lstStyle/>
              <a:p>
                <a:pPr algn="ctr"/>
                <a:r>
                  <a:rPr lang="en-AU" sz="2800" dirty="0" smtClean="0"/>
                  <a:t>NSFA Paper</a:t>
                </a:r>
              </a:p>
              <a:p>
                <a:pPr algn="ctr"/>
                <a:r>
                  <a:rPr lang="en-AU" sz="2800" dirty="0" smtClean="0"/>
                  <a:t>Match Card</a:t>
                </a:r>
                <a:endParaRPr lang="en-AU" sz="2800" dirty="0"/>
              </a:p>
            </p:txBody>
          </p:sp>
          <p:pic>
            <p:nvPicPr>
              <p:cNvPr id="12" name="Picture 11"/>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084224" y="2557539"/>
                <a:ext cx="507237" cy="1084999"/>
              </a:xfrm>
              <a:prstGeom prst="rect">
                <a:avLst/>
              </a:prstGeom>
            </p:spPr>
          </p:pic>
          <p:pic>
            <p:nvPicPr>
              <p:cNvPr id="16" name="Picture 15"/>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211399" y="3785918"/>
                <a:ext cx="1378972" cy="1378972"/>
              </a:xfrm>
              <a:prstGeom prst="rect">
                <a:avLst/>
              </a:prstGeom>
            </p:spPr>
          </p:pic>
        </p:grpSp>
        <p:cxnSp>
          <p:nvCxnSpPr>
            <p:cNvPr id="9" name="Straight Arrow Connector 8"/>
            <p:cNvCxnSpPr/>
            <p:nvPr/>
          </p:nvCxnSpPr>
          <p:spPr>
            <a:xfrm flipV="1">
              <a:off x="4939264" y="3429000"/>
              <a:ext cx="2734153" cy="46282"/>
            </a:xfrm>
            <a:prstGeom prst="straightConnector1">
              <a:avLst/>
            </a:prstGeom>
            <a:ln w="5080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5617428" y="3120228"/>
              <a:ext cx="1018227" cy="584775"/>
            </a:xfrm>
            <a:prstGeom prst="rect">
              <a:avLst/>
            </a:prstGeom>
            <a:solidFill>
              <a:schemeClr val="bg1"/>
            </a:solidFill>
          </p:spPr>
          <p:txBody>
            <a:bodyPr wrap="none" rtlCol="0">
              <a:spAutoFit/>
            </a:bodyPr>
            <a:lstStyle/>
            <a:p>
              <a:r>
                <a:rPr lang="en-AU" sz="3200" dirty="0" smtClean="0"/>
                <a:t>2016</a:t>
              </a:r>
              <a:endParaRPr lang="en-AU" sz="3200" dirty="0"/>
            </a:p>
          </p:txBody>
        </p:sp>
      </p:grpSp>
      <p:sp>
        <p:nvSpPr>
          <p:cNvPr id="2" name="Title 1"/>
          <p:cNvSpPr>
            <a:spLocks noGrp="1"/>
          </p:cNvSpPr>
          <p:nvPr>
            <p:ph type="title"/>
          </p:nvPr>
        </p:nvSpPr>
        <p:spPr>
          <a:xfrm>
            <a:off x="2395982" y="365125"/>
            <a:ext cx="7687153" cy="1325563"/>
          </a:xfrm>
        </p:spPr>
        <p:txBody>
          <a:bodyPr>
            <a:normAutofit fontScale="90000"/>
          </a:bodyPr>
          <a:lstStyle/>
          <a:p>
            <a:pPr algn="ctr"/>
            <a:r>
              <a:rPr lang="en-AU" sz="5400" b="1" dirty="0" smtClean="0"/>
              <a:t>NSFA Electronic Match Card Program</a:t>
            </a:r>
            <a:endParaRPr lang="en-AU" sz="5400" b="1" dirty="0"/>
          </a:p>
        </p:txBody>
      </p:sp>
    </p:spTree>
    <p:extLst>
      <p:ext uri="{BB962C8B-B14F-4D97-AF65-F5344CB8AC3E}">
        <p14:creationId xmlns:p14="http://schemas.microsoft.com/office/powerpoint/2010/main" val="33119325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6">
                <a:lumMod val="5000"/>
                <a:lumOff val="95000"/>
              </a:schemeClr>
            </a:gs>
            <a:gs pos="74000">
              <a:schemeClr val="accent6">
                <a:lumMod val="45000"/>
                <a:lumOff val="55000"/>
              </a:schemeClr>
            </a:gs>
            <a:gs pos="83000">
              <a:schemeClr val="accent6">
                <a:lumMod val="45000"/>
                <a:lumOff val="55000"/>
              </a:schemeClr>
            </a:gs>
            <a:gs pos="100000">
              <a:schemeClr val="accent6">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8" name="Title 7"/>
          <p:cNvSpPr>
            <a:spLocks noGrp="1"/>
          </p:cNvSpPr>
          <p:nvPr>
            <p:ph type="title"/>
          </p:nvPr>
        </p:nvSpPr>
        <p:spPr>
          <a:xfrm>
            <a:off x="839788" y="365125"/>
            <a:ext cx="5863233" cy="1325563"/>
          </a:xfrm>
          <a:ln>
            <a:solidFill>
              <a:schemeClr val="tx1"/>
            </a:solidFill>
          </a:ln>
        </p:spPr>
        <p:txBody>
          <a:bodyPr>
            <a:noAutofit/>
          </a:bodyPr>
          <a:lstStyle/>
          <a:p>
            <a:r>
              <a:rPr lang="en-AU" sz="3600" b="1" dirty="0"/>
              <a:t>Game Day Functionality – Electronic Match </a:t>
            </a:r>
            <a:r>
              <a:rPr lang="en-AU" sz="3600" b="1" dirty="0" smtClean="0"/>
              <a:t>Card – Review Opponents Match Card</a:t>
            </a:r>
            <a:endParaRPr lang="en-AU" sz="3600" b="1" dirty="0"/>
          </a:p>
        </p:txBody>
      </p:sp>
      <p:sp>
        <p:nvSpPr>
          <p:cNvPr id="2" name="Content Placeholder 1"/>
          <p:cNvSpPr>
            <a:spLocks noGrp="1"/>
          </p:cNvSpPr>
          <p:nvPr>
            <p:ph sz="half" idx="2"/>
          </p:nvPr>
        </p:nvSpPr>
        <p:spPr>
          <a:xfrm>
            <a:off x="839788" y="2032005"/>
            <a:ext cx="5157787" cy="4702624"/>
          </a:xfrm>
        </p:spPr>
        <p:txBody>
          <a:bodyPr>
            <a:noAutofit/>
          </a:bodyPr>
          <a:lstStyle/>
          <a:p>
            <a:r>
              <a:rPr lang="en-AU" dirty="0" smtClean="0"/>
              <a:t>Click </a:t>
            </a:r>
            <a:r>
              <a:rPr lang="en-AU" b="1" dirty="0" smtClean="0">
                <a:solidFill>
                  <a:srgbClr val="FF0000"/>
                </a:solidFill>
              </a:rPr>
              <a:t>Review Opponents Match Card.</a:t>
            </a:r>
          </a:p>
          <a:p>
            <a:r>
              <a:rPr lang="en-AU" dirty="0" smtClean="0"/>
              <a:t>Check opponents EMC to players on field</a:t>
            </a:r>
          </a:p>
          <a:p>
            <a:r>
              <a:rPr lang="en-AU" dirty="0" smtClean="0"/>
              <a:t>If ok click </a:t>
            </a:r>
            <a:r>
              <a:rPr lang="en-AU" b="1" dirty="0" smtClean="0">
                <a:solidFill>
                  <a:srgbClr val="00B050"/>
                </a:solidFill>
                <a:sym typeface="Wingdings 2" panose="05020102010507070707" pitchFamily="18" charset="2"/>
              </a:rPr>
              <a:t></a:t>
            </a:r>
            <a:r>
              <a:rPr lang="en-AU" b="1" dirty="0" smtClean="0">
                <a:solidFill>
                  <a:srgbClr val="00B050"/>
                </a:solidFill>
              </a:rPr>
              <a:t>I confirm I checked the Match Card and everything is in order.</a:t>
            </a:r>
          </a:p>
          <a:p>
            <a:r>
              <a:rPr lang="en-AU" dirty="0" smtClean="0"/>
              <a:t>If not ok click </a:t>
            </a:r>
            <a:r>
              <a:rPr lang="en-AU" b="1" dirty="0" smtClean="0">
                <a:solidFill>
                  <a:srgbClr val="FF0000"/>
                </a:solidFill>
                <a:sym typeface="Wingdings 2" panose="05020102010507070707" pitchFamily="18" charset="2"/>
              </a:rPr>
              <a:t> Click Here to Record This Match as in Dispute</a:t>
            </a:r>
            <a:r>
              <a:rPr lang="en-AU" dirty="0" smtClean="0">
                <a:sym typeface="Wingdings 2" panose="05020102010507070707" pitchFamily="18" charset="2"/>
              </a:rPr>
              <a:t> and enter reasons in text box.</a:t>
            </a:r>
            <a:endParaRPr lang="en-AU" dirty="0" smtClean="0"/>
          </a:p>
        </p:txBody>
      </p:sp>
      <p:sp>
        <p:nvSpPr>
          <p:cNvPr id="6" name="Rectangle 5"/>
          <p:cNvSpPr/>
          <p:nvPr/>
        </p:nvSpPr>
        <p:spPr>
          <a:xfrm>
            <a:off x="10276115" y="541906"/>
            <a:ext cx="333829" cy="31443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pic>
        <p:nvPicPr>
          <p:cNvPr id="3" name="Picture 2"/>
          <p:cNvPicPr>
            <a:picLocks noChangeAspect="1"/>
          </p:cNvPicPr>
          <p:nvPr/>
        </p:nvPicPr>
        <p:blipFill>
          <a:blip r:embed="rId3"/>
          <a:stretch>
            <a:fillRect/>
          </a:stretch>
        </p:blipFill>
        <p:spPr>
          <a:xfrm>
            <a:off x="7962589" y="0"/>
            <a:ext cx="3470369" cy="6858000"/>
          </a:xfrm>
          <a:prstGeom prst="rect">
            <a:avLst/>
          </a:prstGeom>
        </p:spPr>
      </p:pic>
    </p:spTree>
    <p:extLst>
      <p:ext uri="{BB962C8B-B14F-4D97-AF65-F5344CB8AC3E}">
        <p14:creationId xmlns:p14="http://schemas.microsoft.com/office/powerpoint/2010/main" val="15057718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6">
                <a:lumMod val="5000"/>
                <a:lumOff val="95000"/>
              </a:schemeClr>
            </a:gs>
            <a:gs pos="74000">
              <a:schemeClr val="accent6">
                <a:lumMod val="45000"/>
                <a:lumOff val="55000"/>
              </a:schemeClr>
            </a:gs>
            <a:gs pos="83000">
              <a:schemeClr val="accent6">
                <a:lumMod val="45000"/>
                <a:lumOff val="55000"/>
              </a:schemeClr>
            </a:gs>
            <a:gs pos="100000">
              <a:schemeClr val="accent6">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8" name="Title 7"/>
          <p:cNvSpPr>
            <a:spLocks noGrp="1"/>
          </p:cNvSpPr>
          <p:nvPr>
            <p:ph type="title"/>
          </p:nvPr>
        </p:nvSpPr>
        <p:spPr>
          <a:xfrm>
            <a:off x="839788" y="365125"/>
            <a:ext cx="5863233" cy="1325563"/>
          </a:xfrm>
          <a:ln>
            <a:solidFill>
              <a:schemeClr val="tx1"/>
            </a:solidFill>
          </a:ln>
        </p:spPr>
        <p:txBody>
          <a:bodyPr>
            <a:noAutofit/>
          </a:bodyPr>
          <a:lstStyle/>
          <a:p>
            <a:r>
              <a:rPr lang="en-AU" sz="3600" b="1" dirty="0"/>
              <a:t>Game Day Functionality – Electronic Match </a:t>
            </a:r>
            <a:r>
              <a:rPr lang="en-AU" sz="3600" b="1" dirty="0" smtClean="0"/>
              <a:t>Card – Match Result</a:t>
            </a:r>
            <a:endParaRPr lang="en-AU" sz="3600" b="1" dirty="0"/>
          </a:p>
        </p:txBody>
      </p:sp>
      <p:sp>
        <p:nvSpPr>
          <p:cNvPr id="2" name="Content Placeholder 1"/>
          <p:cNvSpPr>
            <a:spLocks noGrp="1"/>
          </p:cNvSpPr>
          <p:nvPr>
            <p:ph sz="half" idx="2"/>
          </p:nvPr>
        </p:nvSpPr>
        <p:spPr>
          <a:xfrm>
            <a:off x="839788" y="2032005"/>
            <a:ext cx="5157787" cy="4702624"/>
          </a:xfrm>
        </p:spPr>
        <p:txBody>
          <a:bodyPr>
            <a:noAutofit/>
          </a:bodyPr>
          <a:lstStyle/>
          <a:p>
            <a:r>
              <a:rPr lang="en-AU" dirty="0" smtClean="0"/>
              <a:t>Click </a:t>
            </a:r>
            <a:r>
              <a:rPr lang="en-AU" b="1" dirty="0" smtClean="0">
                <a:solidFill>
                  <a:srgbClr val="FF0000"/>
                </a:solidFill>
              </a:rPr>
              <a:t>Match Results</a:t>
            </a:r>
            <a:r>
              <a:rPr lang="en-AU" dirty="0" smtClean="0"/>
              <a:t> from the main menu</a:t>
            </a:r>
          </a:p>
          <a:p>
            <a:endParaRPr lang="en-AU" dirty="0" smtClean="0"/>
          </a:p>
          <a:p>
            <a:r>
              <a:rPr lang="en-AU" dirty="0" smtClean="0"/>
              <a:t>Select the game from the list that appears</a:t>
            </a:r>
          </a:p>
          <a:p>
            <a:endParaRPr lang="en-AU" dirty="0" smtClean="0"/>
          </a:p>
          <a:p>
            <a:r>
              <a:rPr lang="en-AU" dirty="0" smtClean="0"/>
              <a:t>Enter score for each team</a:t>
            </a:r>
          </a:p>
          <a:p>
            <a:endParaRPr lang="en-AU" dirty="0" smtClean="0"/>
          </a:p>
          <a:p>
            <a:r>
              <a:rPr lang="en-AU" dirty="0" smtClean="0"/>
              <a:t>Click to </a:t>
            </a:r>
            <a:r>
              <a:rPr lang="en-AU" b="1" dirty="0" smtClean="0">
                <a:solidFill>
                  <a:srgbClr val="FF0000"/>
                </a:solidFill>
              </a:rPr>
              <a:t>Enter Match Result</a:t>
            </a:r>
          </a:p>
        </p:txBody>
      </p:sp>
      <p:pic>
        <p:nvPicPr>
          <p:cNvPr id="4" name="Picture 3"/>
          <p:cNvPicPr>
            <a:picLocks noChangeAspect="1"/>
          </p:cNvPicPr>
          <p:nvPr/>
        </p:nvPicPr>
        <p:blipFill>
          <a:blip r:embed="rId3"/>
          <a:stretch>
            <a:fillRect/>
          </a:stretch>
        </p:blipFill>
        <p:spPr>
          <a:xfrm>
            <a:off x="7783353" y="791986"/>
            <a:ext cx="3516018" cy="5274028"/>
          </a:xfrm>
          <a:prstGeom prst="rect">
            <a:avLst/>
          </a:prstGeom>
        </p:spPr>
      </p:pic>
    </p:spTree>
    <p:extLst>
      <p:ext uri="{BB962C8B-B14F-4D97-AF65-F5344CB8AC3E}">
        <p14:creationId xmlns:p14="http://schemas.microsoft.com/office/powerpoint/2010/main" val="7432788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6">
                <a:lumMod val="5000"/>
                <a:lumOff val="95000"/>
              </a:schemeClr>
            </a:gs>
            <a:gs pos="74000">
              <a:schemeClr val="accent6">
                <a:lumMod val="45000"/>
                <a:lumOff val="55000"/>
              </a:schemeClr>
            </a:gs>
            <a:gs pos="83000">
              <a:schemeClr val="accent6">
                <a:lumMod val="45000"/>
                <a:lumOff val="55000"/>
              </a:schemeClr>
            </a:gs>
            <a:gs pos="100000">
              <a:schemeClr val="accent6">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8" name="Title 7"/>
          <p:cNvSpPr>
            <a:spLocks noGrp="1"/>
          </p:cNvSpPr>
          <p:nvPr>
            <p:ph type="title"/>
          </p:nvPr>
        </p:nvSpPr>
        <p:spPr>
          <a:xfrm>
            <a:off x="839788" y="365125"/>
            <a:ext cx="9842726" cy="1325563"/>
          </a:xfrm>
          <a:ln>
            <a:solidFill>
              <a:schemeClr val="tx1"/>
            </a:solidFill>
          </a:ln>
        </p:spPr>
        <p:txBody>
          <a:bodyPr>
            <a:noAutofit/>
          </a:bodyPr>
          <a:lstStyle/>
          <a:p>
            <a:r>
              <a:rPr lang="en-AU" sz="3600" b="1" dirty="0"/>
              <a:t>Game Day Functionality – Electronic Match </a:t>
            </a:r>
            <a:r>
              <a:rPr lang="en-AU" sz="3600" b="1" dirty="0" smtClean="0"/>
              <a:t>Card – Referee Actions</a:t>
            </a:r>
            <a:endParaRPr lang="en-AU" sz="3600" b="1" dirty="0"/>
          </a:p>
        </p:txBody>
      </p:sp>
      <p:sp>
        <p:nvSpPr>
          <p:cNvPr id="2" name="Content Placeholder 1"/>
          <p:cNvSpPr>
            <a:spLocks noGrp="1"/>
          </p:cNvSpPr>
          <p:nvPr>
            <p:ph sz="half" idx="2"/>
          </p:nvPr>
        </p:nvSpPr>
        <p:spPr>
          <a:xfrm>
            <a:off x="839788" y="2032005"/>
            <a:ext cx="5841602" cy="4702624"/>
          </a:xfrm>
        </p:spPr>
        <p:txBody>
          <a:bodyPr>
            <a:noAutofit/>
          </a:bodyPr>
          <a:lstStyle/>
          <a:p>
            <a:r>
              <a:rPr lang="en-AU" dirty="0" smtClean="0"/>
              <a:t>The referee is responsible for a number of actions in EMC</a:t>
            </a:r>
          </a:p>
          <a:p>
            <a:pPr lvl="1"/>
            <a:endParaRPr lang="en-AU" sz="2800" dirty="0" smtClean="0"/>
          </a:p>
          <a:p>
            <a:r>
              <a:rPr lang="en-AU" dirty="0" smtClean="0"/>
              <a:t>Referees login using the referee portal</a:t>
            </a:r>
          </a:p>
          <a:p>
            <a:pPr lvl="1"/>
            <a:r>
              <a:rPr lang="en-AU" dirty="0" smtClean="0"/>
              <a:t>nsfa.myclubmate.com.au/referees</a:t>
            </a:r>
          </a:p>
          <a:p>
            <a:pPr lvl="1"/>
            <a:endParaRPr lang="en-AU" sz="2800" dirty="0" smtClean="0"/>
          </a:p>
          <a:p>
            <a:pPr lvl="1"/>
            <a:endParaRPr lang="en-AU" sz="2800" dirty="0" smtClean="0"/>
          </a:p>
        </p:txBody>
      </p:sp>
      <p:pic>
        <p:nvPicPr>
          <p:cNvPr id="3" name="Picture 2"/>
          <p:cNvPicPr>
            <a:picLocks noChangeAspect="1"/>
          </p:cNvPicPr>
          <p:nvPr/>
        </p:nvPicPr>
        <p:blipFill>
          <a:blip r:embed="rId3"/>
          <a:stretch>
            <a:fillRect/>
          </a:stretch>
        </p:blipFill>
        <p:spPr>
          <a:xfrm>
            <a:off x="6884589" y="1230054"/>
            <a:ext cx="3594726" cy="5392088"/>
          </a:xfrm>
          <a:prstGeom prst="rect">
            <a:avLst/>
          </a:prstGeom>
        </p:spPr>
      </p:pic>
    </p:spTree>
    <p:extLst>
      <p:ext uri="{BB962C8B-B14F-4D97-AF65-F5344CB8AC3E}">
        <p14:creationId xmlns:p14="http://schemas.microsoft.com/office/powerpoint/2010/main" val="40495966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6">
                <a:lumMod val="5000"/>
                <a:lumOff val="95000"/>
              </a:schemeClr>
            </a:gs>
            <a:gs pos="74000">
              <a:schemeClr val="accent6">
                <a:lumMod val="45000"/>
                <a:lumOff val="55000"/>
              </a:schemeClr>
            </a:gs>
            <a:gs pos="83000">
              <a:schemeClr val="accent6">
                <a:lumMod val="45000"/>
                <a:lumOff val="55000"/>
              </a:schemeClr>
            </a:gs>
            <a:gs pos="100000">
              <a:schemeClr val="accent6">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8" name="Title 7"/>
          <p:cNvSpPr>
            <a:spLocks noGrp="1"/>
          </p:cNvSpPr>
          <p:nvPr>
            <p:ph type="title"/>
          </p:nvPr>
        </p:nvSpPr>
        <p:spPr>
          <a:xfrm>
            <a:off x="839788" y="365125"/>
            <a:ext cx="5926645" cy="1325563"/>
          </a:xfrm>
          <a:ln>
            <a:solidFill>
              <a:schemeClr val="tx1"/>
            </a:solidFill>
          </a:ln>
        </p:spPr>
        <p:txBody>
          <a:bodyPr>
            <a:noAutofit/>
          </a:bodyPr>
          <a:lstStyle/>
          <a:p>
            <a:r>
              <a:rPr lang="en-AU" sz="3600" b="1" dirty="0"/>
              <a:t>Game Day Functionality – Electronic Match </a:t>
            </a:r>
            <a:r>
              <a:rPr lang="en-AU" sz="3600" b="1" dirty="0" smtClean="0"/>
              <a:t>Card – Game Day Menu</a:t>
            </a:r>
            <a:endParaRPr lang="en-AU" sz="3600" b="1" dirty="0"/>
          </a:p>
        </p:txBody>
      </p:sp>
      <p:sp>
        <p:nvSpPr>
          <p:cNvPr id="2" name="Content Placeholder 1"/>
          <p:cNvSpPr>
            <a:spLocks noGrp="1"/>
          </p:cNvSpPr>
          <p:nvPr>
            <p:ph sz="half" idx="2"/>
          </p:nvPr>
        </p:nvSpPr>
        <p:spPr>
          <a:xfrm>
            <a:off x="839788" y="2032005"/>
            <a:ext cx="5157787" cy="4702624"/>
          </a:xfrm>
        </p:spPr>
        <p:txBody>
          <a:bodyPr>
            <a:noAutofit/>
          </a:bodyPr>
          <a:lstStyle/>
          <a:p>
            <a:pPr lvl="1"/>
            <a:endParaRPr lang="en-AU" sz="2800" dirty="0" smtClean="0"/>
          </a:p>
          <a:p>
            <a:pPr lvl="1"/>
            <a:r>
              <a:rPr lang="en-AU" sz="2800" dirty="0" smtClean="0"/>
              <a:t>After logging on, select </a:t>
            </a:r>
            <a:r>
              <a:rPr lang="en-AU" sz="2800" b="1" dirty="0" smtClean="0">
                <a:solidFill>
                  <a:srgbClr val="FF0000"/>
                </a:solidFill>
              </a:rPr>
              <a:t>Game Day</a:t>
            </a:r>
            <a:r>
              <a:rPr lang="en-AU" sz="2800" dirty="0" smtClean="0"/>
              <a:t> from the top of the screen. The menu to the right is displayed.</a:t>
            </a:r>
          </a:p>
        </p:txBody>
      </p:sp>
      <p:pic>
        <p:nvPicPr>
          <p:cNvPr id="4" name="Picture 3"/>
          <p:cNvPicPr>
            <a:picLocks noChangeAspect="1"/>
          </p:cNvPicPr>
          <p:nvPr/>
        </p:nvPicPr>
        <p:blipFill>
          <a:blip r:embed="rId3"/>
          <a:stretch>
            <a:fillRect/>
          </a:stretch>
        </p:blipFill>
        <p:spPr>
          <a:xfrm>
            <a:off x="7739691" y="379643"/>
            <a:ext cx="4130219" cy="6195327"/>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03654" y="4641395"/>
            <a:ext cx="2771775" cy="1933575"/>
          </a:xfrm>
          <a:prstGeom prst="rect">
            <a:avLst/>
          </a:prstGeom>
        </p:spPr>
      </p:pic>
      <p:cxnSp>
        <p:nvCxnSpPr>
          <p:cNvPr id="5" name="Straight Arrow Connector 4"/>
          <p:cNvCxnSpPr/>
          <p:nvPr/>
        </p:nvCxnSpPr>
        <p:spPr>
          <a:xfrm flipV="1">
            <a:off x="6096000" y="1690688"/>
            <a:ext cx="3017003" cy="975020"/>
          </a:xfrm>
          <a:prstGeom prst="straightConnector1">
            <a:avLst/>
          </a:prstGeom>
          <a:ln w="6350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992770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6">
                <a:lumMod val="5000"/>
                <a:lumOff val="95000"/>
              </a:schemeClr>
            </a:gs>
            <a:gs pos="74000">
              <a:schemeClr val="accent6">
                <a:lumMod val="45000"/>
                <a:lumOff val="55000"/>
              </a:schemeClr>
            </a:gs>
            <a:gs pos="83000">
              <a:schemeClr val="accent6">
                <a:lumMod val="45000"/>
                <a:lumOff val="55000"/>
              </a:schemeClr>
            </a:gs>
            <a:gs pos="100000">
              <a:schemeClr val="accent6">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8" name="Title 7"/>
          <p:cNvSpPr>
            <a:spLocks noGrp="1"/>
          </p:cNvSpPr>
          <p:nvPr>
            <p:ph type="title"/>
          </p:nvPr>
        </p:nvSpPr>
        <p:spPr>
          <a:xfrm>
            <a:off x="839788" y="365125"/>
            <a:ext cx="5926645" cy="1325563"/>
          </a:xfrm>
          <a:ln>
            <a:solidFill>
              <a:schemeClr val="tx1"/>
            </a:solidFill>
          </a:ln>
        </p:spPr>
        <p:txBody>
          <a:bodyPr>
            <a:noAutofit/>
          </a:bodyPr>
          <a:lstStyle/>
          <a:p>
            <a:r>
              <a:rPr lang="en-AU" sz="3600" b="1" dirty="0"/>
              <a:t>Game Day Functionality – Electronic Match </a:t>
            </a:r>
            <a:r>
              <a:rPr lang="en-AU" sz="3600" b="1" dirty="0" smtClean="0"/>
              <a:t>Card – View Match Cards</a:t>
            </a:r>
            <a:endParaRPr lang="en-AU" sz="3600" b="1" dirty="0"/>
          </a:p>
        </p:txBody>
      </p:sp>
      <p:sp>
        <p:nvSpPr>
          <p:cNvPr id="2" name="Content Placeholder 1"/>
          <p:cNvSpPr>
            <a:spLocks noGrp="1"/>
          </p:cNvSpPr>
          <p:nvPr>
            <p:ph sz="half" idx="2"/>
          </p:nvPr>
        </p:nvSpPr>
        <p:spPr>
          <a:xfrm>
            <a:off x="839788" y="2032005"/>
            <a:ext cx="5157787" cy="4702624"/>
          </a:xfrm>
        </p:spPr>
        <p:txBody>
          <a:bodyPr>
            <a:noAutofit/>
          </a:bodyPr>
          <a:lstStyle/>
          <a:p>
            <a:r>
              <a:rPr lang="en-AU" dirty="0" smtClean="0"/>
              <a:t>Select </a:t>
            </a:r>
            <a:r>
              <a:rPr lang="en-AU" b="1" dirty="0" smtClean="0">
                <a:solidFill>
                  <a:srgbClr val="FF0000"/>
                </a:solidFill>
              </a:rPr>
              <a:t>View Match Cards</a:t>
            </a:r>
            <a:endParaRPr lang="en-AU" dirty="0" smtClean="0"/>
          </a:p>
          <a:p>
            <a:endParaRPr lang="en-AU" dirty="0" smtClean="0"/>
          </a:p>
          <a:p>
            <a:r>
              <a:rPr lang="en-AU" dirty="0" smtClean="0"/>
              <a:t>Referee chooses the appropriate match card</a:t>
            </a:r>
          </a:p>
          <a:p>
            <a:endParaRPr lang="en-AU" dirty="0" smtClean="0"/>
          </a:p>
          <a:p>
            <a:r>
              <a:rPr lang="en-AU" dirty="0" smtClean="0"/>
              <a:t>Once the Referee determines that both teams have submitted their EMC the game can start.</a:t>
            </a:r>
          </a:p>
        </p:txBody>
      </p:sp>
      <p:pic>
        <p:nvPicPr>
          <p:cNvPr id="3" name="Picture 2"/>
          <p:cNvPicPr>
            <a:picLocks noChangeAspect="1"/>
          </p:cNvPicPr>
          <p:nvPr/>
        </p:nvPicPr>
        <p:blipFill>
          <a:blip r:embed="rId3"/>
          <a:stretch>
            <a:fillRect/>
          </a:stretch>
        </p:blipFill>
        <p:spPr>
          <a:xfrm>
            <a:off x="6291389" y="731882"/>
            <a:ext cx="2932430" cy="4401693"/>
          </a:xfrm>
          <a:prstGeom prst="rect">
            <a:avLst/>
          </a:prstGeom>
        </p:spPr>
      </p:pic>
      <p:pic>
        <p:nvPicPr>
          <p:cNvPr id="5" name="Picture 4"/>
          <p:cNvPicPr>
            <a:picLocks noChangeAspect="1"/>
          </p:cNvPicPr>
          <p:nvPr/>
        </p:nvPicPr>
        <p:blipFill>
          <a:blip r:embed="rId4"/>
          <a:stretch>
            <a:fillRect/>
          </a:stretch>
        </p:blipFill>
        <p:spPr>
          <a:xfrm>
            <a:off x="9223819" y="1690688"/>
            <a:ext cx="3381847" cy="5858693"/>
          </a:xfrm>
          <a:prstGeom prst="rect">
            <a:avLst/>
          </a:prstGeom>
        </p:spPr>
      </p:pic>
    </p:spTree>
    <p:extLst>
      <p:ext uri="{BB962C8B-B14F-4D97-AF65-F5344CB8AC3E}">
        <p14:creationId xmlns:p14="http://schemas.microsoft.com/office/powerpoint/2010/main" val="1025530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6">
                <a:lumMod val="5000"/>
                <a:lumOff val="95000"/>
              </a:schemeClr>
            </a:gs>
            <a:gs pos="74000">
              <a:schemeClr val="accent6">
                <a:lumMod val="45000"/>
                <a:lumOff val="55000"/>
              </a:schemeClr>
            </a:gs>
            <a:gs pos="83000">
              <a:schemeClr val="accent6">
                <a:lumMod val="45000"/>
                <a:lumOff val="55000"/>
              </a:schemeClr>
            </a:gs>
            <a:gs pos="100000">
              <a:schemeClr val="accent6">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8" name="Title 7"/>
          <p:cNvSpPr>
            <a:spLocks noGrp="1"/>
          </p:cNvSpPr>
          <p:nvPr>
            <p:ph type="title"/>
          </p:nvPr>
        </p:nvSpPr>
        <p:spPr>
          <a:xfrm>
            <a:off x="839788" y="365125"/>
            <a:ext cx="5926645" cy="1325563"/>
          </a:xfrm>
          <a:ln>
            <a:solidFill>
              <a:schemeClr val="tx1"/>
            </a:solidFill>
          </a:ln>
        </p:spPr>
        <p:txBody>
          <a:bodyPr>
            <a:noAutofit/>
          </a:bodyPr>
          <a:lstStyle/>
          <a:p>
            <a:r>
              <a:rPr lang="en-AU" sz="3600" b="1" dirty="0"/>
              <a:t>Game Day Functionality – Electronic Match </a:t>
            </a:r>
            <a:r>
              <a:rPr lang="en-AU" sz="3600" b="1" dirty="0" smtClean="0"/>
              <a:t>Card – Enter Match Result</a:t>
            </a:r>
            <a:endParaRPr lang="en-AU" sz="3600" b="1" dirty="0"/>
          </a:p>
        </p:txBody>
      </p:sp>
      <p:sp>
        <p:nvSpPr>
          <p:cNvPr id="2" name="Content Placeholder 1"/>
          <p:cNvSpPr>
            <a:spLocks noGrp="1"/>
          </p:cNvSpPr>
          <p:nvPr>
            <p:ph sz="half" idx="2"/>
          </p:nvPr>
        </p:nvSpPr>
        <p:spPr>
          <a:xfrm>
            <a:off x="839788" y="2032005"/>
            <a:ext cx="5157787" cy="4702624"/>
          </a:xfrm>
        </p:spPr>
        <p:txBody>
          <a:bodyPr>
            <a:noAutofit/>
          </a:bodyPr>
          <a:lstStyle/>
          <a:p>
            <a:r>
              <a:rPr lang="en-AU" dirty="0"/>
              <a:t>Click </a:t>
            </a:r>
            <a:r>
              <a:rPr lang="en-AU" b="1" dirty="0">
                <a:solidFill>
                  <a:srgbClr val="FF0000"/>
                </a:solidFill>
              </a:rPr>
              <a:t>Match Results</a:t>
            </a:r>
            <a:r>
              <a:rPr lang="en-AU" dirty="0"/>
              <a:t> from the main menu</a:t>
            </a:r>
          </a:p>
          <a:p>
            <a:pPr marL="0" indent="0">
              <a:buNone/>
            </a:pPr>
            <a:endParaRPr lang="en-AU" dirty="0"/>
          </a:p>
          <a:p>
            <a:r>
              <a:rPr lang="en-AU" dirty="0"/>
              <a:t>Enter score for each team</a:t>
            </a:r>
          </a:p>
          <a:p>
            <a:endParaRPr lang="en-AU" dirty="0"/>
          </a:p>
          <a:p>
            <a:r>
              <a:rPr lang="en-AU" dirty="0"/>
              <a:t>Click to </a:t>
            </a:r>
            <a:r>
              <a:rPr lang="en-AU" b="1" dirty="0">
                <a:solidFill>
                  <a:srgbClr val="FF0000"/>
                </a:solidFill>
              </a:rPr>
              <a:t>Enter Match Result</a:t>
            </a:r>
            <a:endParaRPr lang="en-AU" sz="3200" dirty="0" smtClean="0"/>
          </a:p>
        </p:txBody>
      </p:sp>
      <p:pic>
        <p:nvPicPr>
          <p:cNvPr id="4" name="Picture 3"/>
          <p:cNvPicPr>
            <a:picLocks noChangeAspect="1"/>
          </p:cNvPicPr>
          <p:nvPr/>
        </p:nvPicPr>
        <p:blipFill>
          <a:blip r:embed="rId3"/>
          <a:stretch>
            <a:fillRect/>
          </a:stretch>
        </p:blipFill>
        <p:spPr>
          <a:xfrm>
            <a:off x="7457722" y="288366"/>
            <a:ext cx="4154765" cy="6228547"/>
          </a:xfrm>
          <a:prstGeom prst="rect">
            <a:avLst/>
          </a:prstGeom>
        </p:spPr>
      </p:pic>
    </p:spTree>
    <p:extLst>
      <p:ext uri="{BB962C8B-B14F-4D97-AF65-F5344CB8AC3E}">
        <p14:creationId xmlns:p14="http://schemas.microsoft.com/office/powerpoint/2010/main" val="26638675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6">
                <a:lumMod val="5000"/>
                <a:lumOff val="95000"/>
              </a:schemeClr>
            </a:gs>
            <a:gs pos="74000">
              <a:schemeClr val="accent6">
                <a:lumMod val="45000"/>
                <a:lumOff val="55000"/>
              </a:schemeClr>
            </a:gs>
            <a:gs pos="83000">
              <a:schemeClr val="accent6">
                <a:lumMod val="45000"/>
                <a:lumOff val="55000"/>
              </a:schemeClr>
            </a:gs>
            <a:gs pos="100000">
              <a:schemeClr val="accent6">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8" name="Title 7"/>
          <p:cNvSpPr>
            <a:spLocks noGrp="1"/>
          </p:cNvSpPr>
          <p:nvPr>
            <p:ph type="title"/>
          </p:nvPr>
        </p:nvSpPr>
        <p:spPr>
          <a:xfrm>
            <a:off x="356461" y="365125"/>
            <a:ext cx="5598439" cy="1928624"/>
          </a:xfrm>
          <a:ln>
            <a:solidFill>
              <a:schemeClr val="tx1"/>
            </a:solidFill>
          </a:ln>
        </p:spPr>
        <p:txBody>
          <a:bodyPr>
            <a:noAutofit/>
          </a:bodyPr>
          <a:lstStyle/>
          <a:p>
            <a:r>
              <a:rPr lang="en-AU" sz="3600" b="1" dirty="0"/>
              <a:t>Game Day Functionality – Electronic Match </a:t>
            </a:r>
            <a:r>
              <a:rPr lang="en-AU" sz="3600" b="1" dirty="0" smtClean="0"/>
              <a:t>Card – Enter Send Off and / or Caution Report</a:t>
            </a:r>
            <a:endParaRPr lang="en-AU" sz="3600" b="1" dirty="0"/>
          </a:p>
        </p:txBody>
      </p:sp>
      <p:sp>
        <p:nvSpPr>
          <p:cNvPr id="2" name="Content Placeholder 1"/>
          <p:cNvSpPr>
            <a:spLocks noGrp="1"/>
          </p:cNvSpPr>
          <p:nvPr>
            <p:ph sz="half" idx="2"/>
          </p:nvPr>
        </p:nvSpPr>
        <p:spPr>
          <a:xfrm>
            <a:off x="839788" y="2438400"/>
            <a:ext cx="5157787" cy="4702624"/>
          </a:xfrm>
        </p:spPr>
        <p:txBody>
          <a:bodyPr>
            <a:noAutofit/>
          </a:bodyPr>
          <a:lstStyle/>
          <a:p>
            <a:r>
              <a:rPr lang="en-AU" dirty="0" smtClean="0"/>
              <a:t>Choose</a:t>
            </a:r>
          </a:p>
          <a:p>
            <a:pPr lvl="1"/>
            <a:r>
              <a:rPr lang="en-AU" sz="2800" b="1" dirty="0" smtClean="0">
                <a:solidFill>
                  <a:srgbClr val="FF0000"/>
                </a:solidFill>
              </a:rPr>
              <a:t>Enter Send Off report</a:t>
            </a:r>
            <a:r>
              <a:rPr lang="en-AU" sz="2800" dirty="0" smtClean="0"/>
              <a:t>, or</a:t>
            </a:r>
          </a:p>
          <a:p>
            <a:pPr lvl="1"/>
            <a:r>
              <a:rPr lang="en-AU" sz="2800" b="1" dirty="0" smtClean="0">
                <a:solidFill>
                  <a:srgbClr val="FF0000"/>
                </a:solidFill>
              </a:rPr>
              <a:t>Enter Caution report</a:t>
            </a:r>
          </a:p>
          <a:p>
            <a:r>
              <a:rPr lang="en-AU" dirty="0" smtClean="0"/>
              <a:t>Choose team</a:t>
            </a:r>
          </a:p>
          <a:p>
            <a:r>
              <a:rPr lang="en-AU" dirty="0" smtClean="0"/>
              <a:t>Select player</a:t>
            </a:r>
          </a:p>
          <a:p>
            <a:r>
              <a:rPr lang="en-AU" dirty="0" smtClean="0"/>
              <a:t>Enter time of offence</a:t>
            </a:r>
          </a:p>
          <a:p>
            <a:r>
              <a:rPr lang="en-AU" dirty="0" smtClean="0"/>
              <a:t>Enter offence code</a:t>
            </a:r>
            <a:endParaRPr lang="en-AU" dirty="0"/>
          </a:p>
          <a:p>
            <a:endParaRPr lang="en-AU" dirty="0" smtClean="0"/>
          </a:p>
        </p:txBody>
      </p:sp>
      <p:grpSp>
        <p:nvGrpSpPr>
          <p:cNvPr id="9" name="Group 8"/>
          <p:cNvGrpSpPr/>
          <p:nvPr/>
        </p:nvGrpSpPr>
        <p:grpSpPr>
          <a:xfrm>
            <a:off x="5997575" y="64875"/>
            <a:ext cx="2359356" cy="6728249"/>
            <a:chOff x="6367750" y="155164"/>
            <a:chExt cx="2359356" cy="6728249"/>
          </a:xfrm>
        </p:grpSpPr>
        <p:pic>
          <p:nvPicPr>
            <p:cNvPr id="3" name="Picture 2"/>
            <p:cNvPicPr>
              <a:picLocks noChangeAspect="1"/>
            </p:cNvPicPr>
            <p:nvPr/>
          </p:nvPicPr>
          <p:blipFill>
            <a:blip r:embed="rId3"/>
            <a:stretch>
              <a:fillRect/>
            </a:stretch>
          </p:blipFill>
          <p:spPr>
            <a:xfrm>
              <a:off x="6367750" y="155164"/>
              <a:ext cx="2359356" cy="3273836"/>
            </a:xfrm>
            <a:prstGeom prst="rect">
              <a:avLst/>
            </a:prstGeom>
          </p:spPr>
        </p:pic>
        <p:pic>
          <p:nvPicPr>
            <p:cNvPr id="5" name="Picture 4"/>
            <p:cNvPicPr>
              <a:picLocks noChangeAspect="1"/>
            </p:cNvPicPr>
            <p:nvPr/>
          </p:nvPicPr>
          <p:blipFill>
            <a:blip r:embed="rId4"/>
            <a:stretch>
              <a:fillRect/>
            </a:stretch>
          </p:blipFill>
          <p:spPr>
            <a:xfrm>
              <a:off x="6367750" y="3414488"/>
              <a:ext cx="2316681" cy="3468925"/>
            </a:xfrm>
            <a:prstGeom prst="rect">
              <a:avLst/>
            </a:prstGeom>
          </p:spPr>
        </p:pic>
      </p:grpSp>
      <p:pic>
        <p:nvPicPr>
          <p:cNvPr id="6" name="Picture 5"/>
          <p:cNvPicPr>
            <a:picLocks noChangeAspect="1"/>
          </p:cNvPicPr>
          <p:nvPr/>
        </p:nvPicPr>
        <p:blipFill>
          <a:blip r:embed="rId5"/>
          <a:stretch>
            <a:fillRect/>
          </a:stretch>
        </p:blipFill>
        <p:spPr>
          <a:xfrm>
            <a:off x="8356931" y="1027906"/>
            <a:ext cx="1780186" cy="2670279"/>
          </a:xfrm>
          <a:prstGeom prst="rect">
            <a:avLst/>
          </a:prstGeom>
        </p:spPr>
      </p:pic>
      <p:pic>
        <p:nvPicPr>
          <p:cNvPr id="7" name="Picture 6"/>
          <p:cNvPicPr>
            <a:picLocks noChangeAspect="1"/>
          </p:cNvPicPr>
          <p:nvPr/>
        </p:nvPicPr>
        <p:blipFill>
          <a:blip r:embed="rId6"/>
          <a:stretch>
            <a:fillRect/>
          </a:stretch>
        </p:blipFill>
        <p:spPr>
          <a:xfrm>
            <a:off x="10179792" y="1972247"/>
            <a:ext cx="1792379" cy="2773920"/>
          </a:xfrm>
          <a:prstGeom prst="rect">
            <a:avLst/>
          </a:prstGeom>
        </p:spPr>
      </p:pic>
    </p:spTree>
    <p:extLst>
      <p:ext uri="{BB962C8B-B14F-4D97-AF65-F5344CB8AC3E}">
        <p14:creationId xmlns:p14="http://schemas.microsoft.com/office/powerpoint/2010/main" val="11026502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6">
                <a:lumMod val="5000"/>
                <a:lumOff val="95000"/>
              </a:schemeClr>
            </a:gs>
            <a:gs pos="74000">
              <a:schemeClr val="accent6">
                <a:lumMod val="45000"/>
                <a:lumOff val="55000"/>
              </a:schemeClr>
            </a:gs>
            <a:gs pos="83000">
              <a:schemeClr val="accent6">
                <a:lumMod val="45000"/>
                <a:lumOff val="55000"/>
              </a:schemeClr>
            </a:gs>
            <a:gs pos="100000">
              <a:schemeClr val="accent6">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997857" y="2766218"/>
            <a:ext cx="10515600" cy="1325563"/>
          </a:xfrm>
        </p:spPr>
        <p:txBody>
          <a:bodyPr>
            <a:normAutofit fontScale="90000"/>
          </a:bodyPr>
          <a:lstStyle/>
          <a:p>
            <a:pPr algn="ctr"/>
            <a:r>
              <a:rPr lang="en-AU" sz="9800" b="1" dirty="0" smtClean="0"/>
              <a:t>QUESTIONS ????</a:t>
            </a:r>
            <a:endParaRPr lang="en-AU" b="1" dirty="0"/>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420225" y="61118"/>
            <a:ext cx="2771775" cy="1933575"/>
          </a:xfrm>
          <a:prstGeom prst="rect">
            <a:avLst/>
          </a:prstGeom>
        </p:spPr>
      </p:pic>
    </p:spTree>
    <p:extLst>
      <p:ext uri="{BB962C8B-B14F-4D97-AF65-F5344CB8AC3E}">
        <p14:creationId xmlns:p14="http://schemas.microsoft.com/office/powerpoint/2010/main" val="27666115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6">
                <a:lumMod val="5000"/>
                <a:lumOff val="95000"/>
              </a:schemeClr>
            </a:gs>
            <a:gs pos="74000">
              <a:schemeClr val="accent6">
                <a:lumMod val="45000"/>
                <a:lumOff val="55000"/>
              </a:schemeClr>
            </a:gs>
            <a:gs pos="83000">
              <a:schemeClr val="accent6">
                <a:lumMod val="45000"/>
                <a:lumOff val="55000"/>
              </a:schemeClr>
            </a:gs>
            <a:gs pos="100000">
              <a:schemeClr val="accent6">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b="1" dirty="0"/>
              <a:t>Shall we have a go ????</a:t>
            </a:r>
          </a:p>
        </p:txBody>
      </p:sp>
      <p:sp>
        <p:nvSpPr>
          <p:cNvPr id="3" name="Content Placeholder 2"/>
          <p:cNvSpPr>
            <a:spLocks noGrp="1"/>
          </p:cNvSpPr>
          <p:nvPr>
            <p:ph idx="1"/>
          </p:nvPr>
        </p:nvSpPr>
        <p:spPr/>
        <p:txBody>
          <a:bodyPr>
            <a:normAutofit lnSpcReduction="10000"/>
          </a:bodyPr>
          <a:lstStyle/>
          <a:p>
            <a:r>
              <a:rPr lang="en-AU" dirty="0" smtClean="0"/>
              <a:t>We have prepared a series of games for you to have a practice on.</a:t>
            </a:r>
          </a:p>
          <a:p>
            <a:r>
              <a:rPr lang="en-AU" dirty="0" smtClean="0"/>
              <a:t>We won’t be testing a lot of the functions just those relevant to game day</a:t>
            </a:r>
          </a:p>
          <a:p>
            <a:r>
              <a:rPr lang="en-AU" dirty="0" smtClean="0"/>
              <a:t>We will form into groups of 3 and simulate a game day experience</a:t>
            </a:r>
          </a:p>
          <a:p>
            <a:pPr lvl="1"/>
            <a:r>
              <a:rPr lang="en-AU" dirty="0" smtClean="0"/>
              <a:t>2 x Team Managers</a:t>
            </a:r>
          </a:p>
          <a:p>
            <a:pPr lvl="1"/>
            <a:r>
              <a:rPr lang="en-AU" dirty="0" smtClean="0"/>
              <a:t>1 x Referee</a:t>
            </a:r>
          </a:p>
          <a:p>
            <a:r>
              <a:rPr lang="en-AU" dirty="0" smtClean="0"/>
              <a:t>The sheets being handed out will provide details.</a:t>
            </a:r>
          </a:p>
          <a:p>
            <a:r>
              <a:rPr lang="en-AU" dirty="0" smtClean="0"/>
              <a:t>Please complete the feedback form so that we capture issues</a:t>
            </a:r>
          </a:p>
          <a:p>
            <a:r>
              <a:rPr lang="en-AU" dirty="0" smtClean="0"/>
              <a:t>We will debrief at the end of the exercise</a:t>
            </a:r>
          </a:p>
          <a:p>
            <a:r>
              <a:rPr lang="en-AU" dirty="0" smtClean="0"/>
              <a:t>Good luck</a:t>
            </a:r>
            <a:endParaRPr lang="en-AU"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420225" y="61118"/>
            <a:ext cx="2771775" cy="1933575"/>
          </a:xfrm>
          <a:prstGeom prst="rect">
            <a:avLst/>
          </a:prstGeom>
        </p:spPr>
      </p:pic>
    </p:spTree>
    <p:extLst>
      <p:ext uri="{BB962C8B-B14F-4D97-AF65-F5344CB8AC3E}">
        <p14:creationId xmlns:p14="http://schemas.microsoft.com/office/powerpoint/2010/main" val="34277265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6">
                <a:lumMod val="5000"/>
                <a:lumOff val="95000"/>
              </a:schemeClr>
            </a:gs>
            <a:gs pos="74000">
              <a:schemeClr val="accent6">
                <a:lumMod val="45000"/>
                <a:lumOff val="55000"/>
              </a:schemeClr>
            </a:gs>
            <a:gs pos="83000">
              <a:schemeClr val="accent6">
                <a:lumMod val="45000"/>
                <a:lumOff val="55000"/>
              </a:schemeClr>
            </a:gs>
            <a:gs pos="100000">
              <a:schemeClr val="accent6">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542968" y="418454"/>
            <a:ext cx="5159895" cy="1272234"/>
          </a:xfrm>
        </p:spPr>
        <p:txBody>
          <a:bodyPr>
            <a:normAutofit fontScale="90000"/>
          </a:bodyPr>
          <a:lstStyle/>
          <a:p>
            <a:pPr algn="ctr"/>
            <a:r>
              <a:rPr lang="en-AU" b="1" dirty="0" smtClean="0"/>
              <a:t>Help for Simulation Exercise</a:t>
            </a:r>
            <a:endParaRPr lang="en-AU" b="1" dirty="0"/>
          </a:p>
        </p:txBody>
      </p:sp>
      <p:pic>
        <p:nvPicPr>
          <p:cNvPr id="8" name="Pictur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46117" y="857966"/>
            <a:ext cx="3271636" cy="5816242"/>
          </a:xfrm>
          <a:prstGeom prst="rect">
            <a:avLst/>
          </a:prstGeom>
        </p:spPr>
      </p:pic>
      <p:pic>
        <p:nvPicPr>
          <p:cNvPr id="9" name="Picture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702863" y="883403"/>
            <a:ext cx="3243020" cy="5765369"/>
          </a:xfrm>
          <a:prstGeom prst="rect">
            <a:avLst/>
          </a:prstGeom>
        </p:spPr>
      </p:pic>
      <p:sp>
        <p:nvSpPr>
          <p:cNvPr id="10" name="TextBox 9"/>
          <p:cNvSpPr txBox="1"/>
          <p:nvPr/>
        </p:nvSpPr>
        <p:spPr>
          <a:xfrm>
            <a:off x="3704096" y="1875307"/>
            <a:ext cx="4417016" cy="5139869"/>
          </a:xfrm>
          <a:prstGeom prst="rect">
            <a:avLst/>
          </a:prstGeom>
          <a:noFill/>
        </p:spPr>
        <p:txBody>
          <a:bodyPr wrap="square" rtlCol="0">
            <a:spAutoFit/>
          </a:bodyPr>
          <a:lstStyle/>
          <a:p>
            <a:pPr algn="ctr"/>
            <a:r>
              <a:rPr lang="en-AU" sz="2800" b="1" dirty="0" smtClean="0"/>
              <a:t>STEPS IN EMC Process</a:t>
            </a:r>
          </a:p>
          <a:p>
            <a:pPr marL="342900" indent="-342900">
              <a:buFont typeface="+mj-lt"/>
              <a:buAutoNum type="arabicPeriod"/>
            </a:pPr>
            <a:endParaRPr lang="en-AU" dirty="0" smtClean="0"/>
          </a:p>
          <a:p>
            <a:pPr marL="342900" indent="-342900">
              <a:buFont typeface="+mj-lt"/>
              <a:buAutoNum type="arabicPeriod"/>
            </a:pPr>
            <a:r>
              <a:rPr lang="en-AU" sz="2400" b="1" dirty="0" smtClean="0"/>
              <a:t>TM prepares and submits EMC</a:t>
            </a:r>
          </a:p>
          <a:p>
            <a:pPr marL="342900" indent="-342900">
              <a:buFont typeface="+mj-lt"/>
              <a:buAutoNum type="arabicPeriod"/>
            </a:pPr>
            <a:r>
              <a:rPr lang="en-AU" sz="2400" b="1" dirty="0" smtClean="0"/>
              <a:t>TM reviews &amp; accepts opponents EMC</a:t>
            </a:r>
          </a:p>
          <a:p>
            <a:pPr marL="342900" indent="-342900">
              <a:buFont typeface="+mj-lt"/>
              <a:buAutoNum type="arabicPeriod"/>
            </a:pPr>
            <a:r>
              <a:rPr lang="en-AU" sz="2400" b="1" dirty="0" smtClean="0"/>
              <a:t>Referee confirms EMCs submitted</a:t>
            </a:r>
          </a:p>
          <a:p>
            <a:pPr marL="342900" indent="-342900">
              <a:buFont typeface="+mj-lt"/>
              <a:buAutoNum type="arabicPeriod"/>
            </a:pPr>
            <a:r>
              <a:rPr lang="en-AU" sz="2400" b="1" dirty="0" smtClean="0"/>
              <a:t>Referee starts the match</a:t>
            </a:r>
          </a:p>
          <a:p>
            <a:pPr marL="342900" indent="-342900">
              <a:buFont typeface="+mj-lt"/>
              <a:buAutoNum type="arabicPeriod"/>
            </a:pPr>
            <a:r>
              <a:rPr lang="en-AU" sz="2400" b="1" dirty="0" smtClean="0"/>
              <a:t>Referee ends the match</a:t>
            </a:r>
          </a:p>
          <a:p>
            <a:pPr marL="342900" indent="-342900">
              <a:buFont typeface="+mj-lt"/>
              <a:buAutoNum type="arabicPeriod"/>
            </a:pPr>
            <a:r>
              <a:rPr lang="en-AU" sz="2400" b="1" dirty="0" smtClean="0"/>
              <a:t>TM &amp; Ref record score</a:t>
            </a:r>
          </a:p>
          <a:p>
            <a:pPr marL="342900" indent="-342900">
              <a:buFont typeface="+mj-lt"/>
              <a:buAutoNum type="arabicPeriod"/>
            </a:pPr>
            <a:r>
              <a:rPr lang="en-AU" sz="2400" b="1" dirty="0" smtClean="0"/>
              <a:t>Ref records cautions &amp; send-offs</a:t>
            </a:r>
          </a:p>
          <a:p>
            <a:pPr marL="342900" indent="-342900">
              <a:buFont typeface="+mj-lt"/>
              <a:buAutoNum type="arabicPeriod"/>
            </a:pPr>
            <a:r>
              <a:rPr lang="en-AU" sz="2400" b="1" dirty="0" smtClean="0"/>
              <a:t>ALL DONE !!!!</a:t>
            </a:r>
            <a:endParaRPr lang="en-AU" sz="2400" dirty="0"/>
          </a:p>
          <a:p>
            <a:pPr marL="342900" indent="-342900" algn="ctr">
              <a:buFont typeface="+mj-lt"/>
              <a:buAutoNum type="arabicPeriod"/>
            </a:pPr>
            <a:endParaRPr lang="en-AU" b="1" dirty="0"/>
          </a:p>
        </p:txBody>
      </p:sp>
      <p:sp>
        <p:nvSpPr>
          <p:cNvPr id="11" name="TextBox 10"/>
          <p:cNvSpPr txBox="1"/>
          <p:nvPr/>
        </p:nvSpPr>
        <p:spPr>
          <a:xfrm>
            <a:off x="2781382" y="4943958"/>
            <a:ext cx="457764" cy="523220"/>
          </a:xfrm>
          <a:prstGeom prst="rect">
            <a:avLst/>
          </a:prstGeom>
          <a:noFill/>
        </p:spPr>
        <p:txBody>
          <a:bodyPr wrap="square" rtlCol="0">
            <a:spAutoFit/>
          </a:bodyPr>
          <a:lstStyle/>
          <a:p>
            <a:r>
              <a:rPr lang="en-AU" sz="2800" dirty="0">
                <a:solidFill>
                  <a:srgbClr val="FF0000"/>
                </a:solidFill>
                <a:sym typeface="Wingdings 2" panose="05020102010507070707" pitchFamily="18" charset="2"/>
              </a:rPr>
              <a:t></a:t>
            </a:r>
            <a:endParaRPr lang="en-AU" sz="2800" dirty="0"/>
          </a:p>
        </p:txBody>
      </p:sp>
      <p:sp>
        <p:nvSpPr>
          <p:cNvPr id="12" name="TextBox 11"/>
          <p:cNvSpPr txBox="1"/>
          <p:nvPr/>
        </p:nvSpPr>
        <p:spPr>
          <a:xfrm>
            <a:off x="2781382" y="5338392"/>
            <a:ext cx="526943" cy="523220"/>
          </a:xfrm>
          <a:prstGeom prst="rect">
            <a:avLst/>
          </a:prstGeom>
          <a:noFill/>
        </p:spPr>
        <p:txBody>
          <a:bodyPr wrap="square" rtlCol="0">
            <a:spAutoFit/>
          </a:bodyPr>
          <a:lstStyle/>
          <a:p>
            <a:r>
              <a:rPr lang="en-AU" sz="2800" dirty="0">
                <a:solidFill>
                  <a:srgbClr val="FF0000"/>
                </a:solidFill>
                <a:sym typeface="Wingdings 2" panose="05020102010507070707" pitchFamily="18" charset="2"/>
              </a:rPr>
              <a:t></a:t>
            </a:r>
            <a:endParaRPr lang="en-AU" sz="2800" dirty="0"/>
          </a:p>
        </p:txBody>
      </p:sp>
      <p:sp>
        <p:nvSpPr>
          <p:cNvPr id="13" name="TextBox 12"/>
          <p:cNvSpPr txBox="1"/>
          <p:nvPr/>
        </p:nvSpPr>
        <p:spPr>
          <a:xfrm>
            <a:off x="10817817" y="2683216"/>
            <a:ext cx="402956" cy="523220"/>
          </a:xfrm>
          <a:prstGeom prst="rect">
            <a:avLst/>
          </a:prstGeom>
          <a:noFill/>
        </p:spPr>
        <p:txBody>
          <a:bodyPr wrap="square" rtlCol="0">
            <a:spAutoFit/>
          </a:bodyPr>
          <a:lstStyle/>
          <a:p>
            <a:r>
              <a:rPr lang="en-AU" sz="2800" dirty="0">
                <a:solidFill>
                  <a:srgbClr val="FF0000"/>
                </a:solidFill>
                <a:sym typeface="Wingdings 2" panose="05020102010507070707" pitchFamily="18" charset="2"/>
              </a:rPr>
              <a:t></a:t>
            </a:r>
            <a:endParaRPr lang="en-AU" sz="2800" dirty="0"/>
          </a:p>
        </p:txBody>
      </p:sp>
      <p:sp>
        <p:nvSpPr>
          <p:cNvPr id="15" name="TextBox 14"/>
          <p:cNvSpPr txBox="1"/>
          <p:nvPr/>
        </p:nvSpPr>
        <p:spPr>
          <a:xfrm>
            <a:off x="2794710" y="5732826"/>
            <a:ext cx="748258" cy="523220"/>
          </a:xfrm>
          <a:prstGeom prst="rect">
            <a:avLst/>
          </a:prstGeom>
          <a:noFill/>
        </p:spPr>
        <p:txBody>
          <a:bodyPr wrap="square" rtlCol="0">
            <a:spAutoFit/>
          </a:bodyPr>
          <a:lstStyle/>
          <a:p>
            <a:r>
              <a:rPr lang="en-AU" sz="2800" dirty="0">
                <a:solidFill>
                  <a:srgbClr val="FF0000"/>
                </a:solidFill>
                <a:sym typeface="Wingdings 2" panose="05020102010507070707" pitchFamily="18" charset="2"/>
              </a:rPr>
              <a:t></a:t>
            </a:r>
            <a:endParaRPr lang="en-AU" sz="2800" dirty="0"/>
          </a:p>
        </p:txBody>
      </p:sp>
      <p:sp>
        <p:nvSpPr>
          <p:cNvPr id="16" name="TextBox 15"/>
          <p:cNvSpPr txBox="1"/>
          <p:nvPr/>
        </p:nvSpPr>
        <p:spPr>
          <a:xfrm>
            <a:off x="10840499" y="3074464"/>
            <a:ext cx="748258" cy="523220"/>
          </a:xfrm>
          <a:prstGeom prst="rect">
            <a:avLst/>
          </a:prstGeom>
          <a:noFill/>
        </p:spPr>
        <p:txBody>
          <a:bodyPr wrap="square" rtlCol="0">
            <a:spAutoFit/>
          </a:bodyPr>
          <a:lstStyle/>
          <a:p>
            <a:r>
              <a:rPr lang="en-AU" sz="2800" dirty="0">
                <a:solidFill>
                  <a:srgbClr val="FF0000"/>
                </a:solidFill>
                <a:sym typeface="Wingdings 2" panose="05020102010507070707" pitchFamily="18" charset="2"/>
              </a:rPr>
              <a:t></a:t>
            </a:r>
            <a:endParaRPr lang="en-AU" sz="2800" dirty="0"/>
          </a:p>
        </p:txBody>
      </p:sp>
      <p:sp>
        <p:nvSpPr>
          <p:cNvPr id="17" name="TextBox 16"/>
          <p:cNvSpPr txBox="1"/>
          <p:nvPr/>
        </p:nvSpPr>
        <p:spPr>
          <a:xfrm>
            <a:off x="10840499" y="3646510"/>
            <a:ext cx="542440" cy="523220"/>
          </a:xfrm>
          <a:prstGeom prst="rect">
            <a:avLst/>
          </a:prstGeom>
          <a:noFill/>
        </p:spPr>
        <p:txBody>
          <a:bodyPr wrap="square" rtlCol="0">
            <a:spAutoFit/>
          </a:bodyPr>
          <a:lstStyle/>
          <a:p>
            <a:r>
              <a:rPr lang="en-AU" sz="2800" dirty="0">
                <a:solidFill>
                  <a:srgbClr val="FF0000"/>
                </a:solidFill>
                <a:sym typeface="Wingdings 2" panose="05020102010507070707" pitchFamily="18" charset="2"/>
              </a:rPr>
              <a:t></a:t>
            </a:r>
            <a:endParaRPr lang="en-AU" sz="2800" dirty="0"/>
          </a:p>
        </p:txBody>
      </p:sp>
      <p:sp>
        <p:nvSpPr>
          <p:cNvPr id="19" name="TextBox 18"/>
          <p:cNvSpPr txBox="1"/>
          <p:nvPr/>
        </p:nvSpPr>
        <p:spPr>
          <a:xfrm>
            <a:off x="246117" y="309245"/>
            <a:ext cx="3253327" cy="369332"/>
          </a:xfrm>
          <a:prstGeom prst="rect">
            <a:avLst/>
          </a:prstGeom>
          <a:noFill/>
        </p:spPr>
        <p:txBody>
          <a:bodyPr wrap="none" rtlCol="0">
            <a:spAutoFit/>
          </a:bodyPr>
          <a:lstStyle/>
          <a:p>
            <a:r>
              <a:rPr lang="en-AU" dirty="0" smtClean="0"/>
              <a:t>Team Manager GAME DAY Menu</a:t>
            </a:r>
            <a:endParaRPr lang="en-AU" dirty="0"/>
          </a:p>
        </p:txBody>
      </p:sp>
      <p:sp>
        <p:nvSpPr>
          <p:cNvPr id="20" name="TextBox 19"/>
          <p:cNvSpPr txBox="1"/>
          <p:nvPr/>
        </p:nvSpPr>
        <p:spPr>
          <a:xfrm>
            <a:off x="8949606" y="356759"/>
            <a:ext cx="2639151" cy="369332"/>
          </a:xfrm>
          <a:prstGeom prst="rect">
            <a:avLst/>
          </a:prstGeom>
          <a:noFill/>
        </p:spPr>
        <p:txBody>
          <a:bodyPr wrap="square" rtlCol="0">
            <a:spAutoFit/>
          </a:bodyPr>
          <a:lstStyle/>
          <a:p>
            <a:r>
              <a:rPr lang="en-AU" dirty="0" smtClean="0"/>
              <a:t>Referee GAME DAY Menu</a:t>
            </a:r>
            <a:endParaRPr lang="en-AU" dirty="0"/>
          </a:p>
        </p:txBody>
      </p:sp>
    </p:spTree>
    <p:extLst>
      <p:ext uri="{BB962C8B-B14F-4D97-AF65-F5344CB8AC3E}">
        <p14:creationId xmlns:p14="http://schemas.microsoft.com/office/powerpoint/2010/main" val="2825586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6">
                <a:lumMod val="5000"/>
                <a:lumOff val="95000"/>
              </a:schemeClr>
            </a:gs>
            <a:gs pos="74000">
              <a:schemeClr val="accent6">
                <a:lumMod val="45000"/>
                <a:lumOff val="55000"/>
              </a:schemeClr>
            </a:gs>
            <a:gs pos="83000">
              <a:schemeClr val="accent6">
                <a:lumMod val="45000"/>
                <a:lumOff val="55000"/>
              </a:schemeClr>
            </a:gs>
            <a:gs pos="100000">
              <a:schemeClr val="accent6">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z="6600" b="1" dirty="0" smtClean="0">
                <a:solidFill>
                  <a:srgbClr val="00B050"/>
                </a:solidFill>
              </a:rPr>
              <a:t>AGENDA</a:t>
            </a:r>
            <a:endParaRPr lang="en-AU" b="1" dirty="0">
              <a:solidFill>
                <a:srgbClr val="00B050"/>
              </a:solidFill>
            </a:endParaRPr>
          </a:p>
        </p:txBody>
      </p:sp>
      <p:sp>
        <p:nvSpPr>
          <p:cNvPr id="3" name="Content Placeholder 2"/>
          <p:cNvSpPr>
            <a:spLocks noGrp="1"/>
          </p:cNvSpPr>
          <p:nvPr>
            <p:ph idx="1"/>
          </p:nvPr>
        </p:nvSpPr>
        <p:spPr/>
        <p:txBody>
          <a:bodyPr>
            <a:noAutofit/>
          </a:bodyPr>
          <a:lstStyle/>
          <a:p>
            <a:r>
              <a:rPr lang="en-AU" sz="3200" dirty="0" smtClean="0"/>
              <a:t>What happens if things don’t work</a:t>
            </a:r>
          </a:p>
          <a:p>
            <a:endParaRPr lang="en-AU" sz="3200" dirty="0"/>
          </a:p>
          <a:p>
            <a:r>
              <a:rPr lang="en-AU" sz="3200" dirty="0" smtClean="0"/>
              <a:t>Let’s take a look at the Team Manager’s Module in MyClubMate</a:t>
            </a:r>
          </a:p>
          <a:p>
            <a:endParaRPr lang="en-AU" sz="3200" dirty="0"/>
          </a:p>
          <a:p>
            <a:r>
              <a:rPr lang="en-AU" sz="3200" dirty="0"/>
              <a:t>Game Day Functionality – Electronic Match </a:t>
            </a:r>
            <a:r>
              <a:rPr lang="en-AU" sz="3200" dirty="0" smtClean="0"/>
              <a:t>Card</a:t>
            </a:r>
          </a:p>
          <a:p>
            <a:endParaRPr lang="en-AU" sz="3200" dirty="0"/>
          </a:p>
          <a:p>
            <a:r>
              <a:rPr lang="en-AU" sz="3200" dirty="0" smtClean="0"/>
              <a:t>Shall we have a go ????</a:t>
            </a:r>
            <a:endParaRPr lang="en-AU" sz="3200"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267607" y="61118"/>
            <a:ext cx="2771775" cy="1933575"/>
          </a:xfrm>
          <a:prstGeom prst="rect">
            <a:avLst/>
          </a:prstGeom>
        </p:spPr>
      </p:pic>
    </p:spTree>
    <p:extLst>
      <p:ext uri="{BB962C8B-B14F-4D97-AF65-F5344CB8AC3E}">
        <p14:creationId xmlns:p14="http://schemas.microsoft.com/office/powerpoint/2010/main" val="20802919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6">
                <a:lumMod val="5000"/>
                <a:lumOff val="95000"/>
              </a:schemeClr>
            </a:gs>
            <a:gs pos="74000">
              <a:schemeClr val="accent6">
                <a:lumMod val="45000"/>
                <a:lumOff val="55000"/>
              </a:schemeClr>
            </a:gs>
            <a:gs pos="83000">
              <a:schemeClr val="accent6">
                <a:lumMod val="45000"/>
                <a:lumOff val="55000"/>
              </a:schemeClr>
            </a:gs>
            <a:gs pos="100000">
              <a:schemeClr val="accent6">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38200" y="2513237"/>
            <a:ext cx="10515600" cy="1325563"/>
          </a:xfrm>
        </p:spPr>
        <p:txBody>
          <a:bodyPr>
            <a:noAutofit/>
          </a:bodyPr>
          <a:lstStyle/>
          <a:p>
            <a:pPr algn="ctr"/>
            <a:r>
              <a:rPr lang="en-AU" sz="7200" b="1" dirty="0" smtClean="0"/>
              <a:t>Game Day Exercise Debrief</a:t>
            </a:r>
            <a:endParaRPr lang="en-AU" sz="7200" b="1" dirty="0"/>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420225" y="61118"/>
            <a:ext cx="2771775" cy="1933575"/>
          </a:xfrm>
          <a:prstGeom prst="rect">
            <a:avLst/>
          </a:prstGeom>
        </p:spPr>
      </p:pic>
    </p:spTree>
    <p:extLst>
      <p:ext uri="{BB962C8B-B14F-4D97-AF65-F5344CB8AC3E}">
        <p14:creationId xmlns:p14="http://schemas.microsoft.com/office/powerpoint/2010/main" val="27946275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6">
                <a:lumMod val="5000"/>
                <a:lumOff val="95000"/>
              </a:schemeClr>
            </a:gs>
            <a:gs pos="74000">
              <a:schemeClr val="accent6">
                <a:lumMod val="45000"/>
                <a:lumOff val="55000"/>
              </a:schemeClr>
            </a:gs>
            <a:gs pos="83000">
              <a:schemeClr val="accent6">
                <a:lumMod val="45000"/>
                <a:lumOff val="55000"/>
              </a:schemeClr>
            </a:gs>
            <a:gs pos="100000">
              <a:schemeClr val="accent6">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38200" y="2629354"/>
            <a:ext cx="10515600" cy="1325563"/>
          </a:xfrm>
        </p:spPr>
        <p:txBody>
          <a:bodyPr>
            <a:noAutofit/>
          </a:bodyPr>
          <a:lstStyle/>
          <a:p>
            <a:pPr algn="ctr"/>
            <a:r>
              <a:rPr lang="en-AU" sz="6000" b="1" dirty="0" smtClean="0"/>
              <a:t>THANK YOU – ENJOY THE SEASON</a:t>
            </a:r>
            <a:endParaRPr lang="en-AU" sz="6000" b="1" dirty="0"/>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420225" y="61118"/>
            <a:ext cx="2771775" cy="1933575"/>
          </a:xfrm>
          <a:prstGeom prst="rect">
            <a:avLst/>
          </a:prstGeom>
        </p:spPr>
      </p:pic>
    </p:spTree>
    <p:extLst>
      <p:ext uri="{BB962C8B-B14F-4D97-AF65-F5344CB8AC3E}">
        <p14:creationId xmlns:p14="http://schemas.microsoft.com/office/powerpoint/2010/main" val="25288645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6">
                <a:lumMod val="5000"/>
                <a:lumOff val="95000"/>
              </a:schemeClr>
            </a:gs>
            <a:gs pos="74000">
              <a:schemeClr val="accent6">
                <a:lumMod val="45000"/>
                <a:lumOff val="55000"/>
              </a:schemeClr>
            </a:gs>
            <a:gs pos="83000">
              <a:schemeClr val="accent6">
                <a:lumMod val="45000"/>
                <a:lumOff val="55000"/>
              </a:schemeClr>
            </a:gs>
            <a:gs pos="100000">
              <a:schemeClr val="accent6">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8384783" cy="1325563"/>
          </a:xfrm>
          <a:ln>
            <a:solidFill>
              <a:schemeClr val="tx1"/>
            </a:solidFill>
          </a:ln>
        </p:spPr>
        <p:txBody>
          <a:bodyPr/>
          <a:lstStyle/>
          <a:p>
            <a:r>
              <a:rPr lang="en-AU" b="1" dirty="0"/>
              <a:t>What happens if things don’t </a:t>
            </a:r>
            <a:r>
              <a:rPr lang="en-AU" b="1" dirty="0" smtClean="0"/>
              <a:t>work?</a:t>
            </a:r>
            <a:endParaRPr lang="en-AU" b="1" dirty="0"/>
          </a:p>
        </p:txBody>
      </p:sp>
      <p:sp>
        <p:nvSpPr>
          <p:cNvPr id="3" name="Content Placeholder 2"/>
          <p:cNvSpPr>
            <a:spLocks noGrp="1"/>
          </p:cNvSpPr>
          <p:nvPr>
            <p:ph idx="1"/>
          </p:nvPr>
        </p:nvSpPr>
        <p:spPr/>
        <p:txBody>
          <a:bodyPr>
            <a:normAutofit/>
          </a:bodyPr>
          <a:lstStyle/>
          <a:p>
            <a:r>
              <a:rPr lang="en-AU" dirty="0" smtClean="0"/>
              <a:t>The fall back position is always to revert back to paper match cards</a:t>
            </a:r>
          </a:p>
          <a:p>
            <a:pPr lvl="1"/>
            <a:endParaRPr lang="en-AU" dirty="0" smtClean="0"/>
          </a:p>
          <a:p>
            <a:r>
              <a:rPr lang="en-AU" dirty="0" smtClean="0"/>
              <a:t>It is beneficial for all Team Managers and Referees to have their own Smartphone enabled to connect to the internet over a mobile data connection.</a:t>
            </a:r>
            <a:endParaRPr lang="en-AU" dirty="0"/>
          </a:p>
          <a:p>
            <a:pPr lvl="1"/>
            <a:endParaRPr lang="en-AU" dirty="0" smtClean="0"/>
          </a:p>
          <a:p>
            <a:r>
              <a:rPr lang="en-AU" dirty="0" smtClean="0"/>
              <a:t>NSFA have performed availability and speed testing at </a:t>
            </a:r>
            <a:r>
              <a:rPr lang="en-AU" b="1" dirty="0" smtClean="0">
                <a:solidFill>
                  <a:srgbClr val="FF0000"/>
                </a:solidFill>
              </a:rPr>
              <a:t>ALL</a:t>
            </a:r>
            <a:r>
              <a:rPr lang="en-AU" dirty="0" smtClean="0"/>
              <a:t> NSFA grounds. </a:t>
            </a:r>
          </a:p>
        </p:txBody>
      </p:sp>
      <p:pic>
        <p:nvPicPr>
          <p:cNvPr id="4" name="Picture 3"/>
          <p:cNvPicPr>
            <a:picLocks noChangeAspect="1"/>
          </p:cNvPicPr>
          <p:nvPr/>
        </p:nvPicPr>
        <p:blipFill>
          <a:blip r:embed="rId3"/>
          <a:stretch>
            <a:fillRect/>
          </a:stretch>
        </p:blipFill>
        <p:spPr>
          <a:xfrm>
            <a:off x="9222983" y="58558"/>
            <a:ext cx="2773920" cy="1938696"/>
          </a:xfrm>
          <a:prstGeom prst="rect">
            <a:avLst/>
          </a:prstGeom>
        </p:spPr>
      </p:pic>
    </p:spTree>
    <p:extLst>
      <p:ext uri="{BB962C8B-B14F-4D97-AF65-F5344CB8AC3E}">
        <p14:creationId xmlns:p14="http://schemas.microsoft.com/office/powerpoint/2010/main" val="22381639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6">
                <a:lumMod val="5000"/>
                <a:lumOff val="95000"/>
              </a:schemeClr>
            </a:gs>
            <a:gs pos="74000">
              <a:schemeClr val="accent6">
                <a:lumMod val="45000"/>
                <a:lumOff val="55000"/>
              </a:schemeClr>
            </a:gs>
            <a:gs pos="83000">
              <a:schemeClr val="accent6">
                <a:lumMod val="45000"/>
                <a:lumOff val="55000"/>
              </a:schemeClr>
            </a:gs>
            <a:gs pos="100000">
              <a:schemeClr val="accent6">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6105041" cy="1325563"/>
          </a:xfrm>
          <a:ln cmpd="sng">
            <a:solidFill>
              <a:schemeClr val="tx1"/>
            </a:solidFill>
          </a:ln>
        </p:spPr>
        <p:txBody>
          <a:bodyPr/>
          <a:lstStyle/>
          <a:p>
            <a:r>
              <a:rPr lang="en-AU" b="1" dirty="0" smtClean="0"/>
              <a:t>Team Manager’s Module</a:t>
            </a:r>
            <a:endParaRPr lang="en-AU" b="1" dirty="0"/>
          </a:p>
        </p:txBody>
      </p:sp>
      <p:sp>
        <p:nvSpPr>
          <p:cNvPr id="3" name="Content Placeholder 2"/>
          <p:cNvSpPr>
            <a:spLocks noGrp="1"/>
          </p:cNvSpPr>
          <p:nvPr>
            <p:ph sz="half" idx="1"/>
          </p:nvPr>
        </p:nvSpPr>
        <p:spPr>
          <a:xfrm>
            <a:off x="838200" y="1903115"/>
            <a:ext cx="5181600" cy="4351338"/>
          </a:xfrm>
        </p:spPr>
        <p:txBody>
          <a:bodyPr>
            <a:normAutofit/>
          </a:bodyPr>
          <a:lstStyle/>
          <a:p>
            <a:r>
              <a:rPr lang="en-AU" dirty="0" smtClean="0"/>
              <a:t>Team Members</a:t>
            </a:r>
          </a:p>
          <a:p>
            <a:endParaRPr lang="en-AU" dirty="0" smtClean="0"/>
          </a:p>
          <a:p>
            <a:r>
              <a:rPr lang="en-AU" dirty="0" smtClean="0"/>
              <a:t>Confirm Player Identity</a:t>
            </a:r>
          </a:p>
          <a:p>
            <a:endParaRPr lang="en-AU" dirty="0" smtClean="0"/>
          </a:p>
          <a:p>
            <a:r>
              <a:rPr lang="en-AU" dirty="0"/>
              <a:t>Grade </a:t>
            </a:r>
            <a:r>
              <a:rPr lang="en-AU" dirty="0" smtClean="0"/>
              <a:t>Players</a:t>
            </a:r>
          </a:p>
          <a:p>
            <a:endParaRPr lang="en-AU" dirty="0" smtClean="0"/>
          </a:p>
          <a:p>
            <a:r>
              <a:rPr lang="en-AU" dirty="0" smtClean="0"/>
              <a:t>Player </a:t>
            </a:r>
            <a:r>
              <a:rPr lang="en-AU" dirty="0"/>
              <a:t>/ Team Information</a:t>
            </a:r>
          </a:p>
          <a:p>
            <a:endParaRPr lang="en-AU" dirty="0"/>
          </a:p>
          <a:p>
            <a:endParaRPr lang="en-AU" dirty="0" smtClean="0"/>
          </a:p>
        </p:txBody>
      </p:sp>
      <p:sp>
        <p:nvSpPr>
          <p:cNvPr id="5" name="Content Placeholder 4"/>
          <p:cNvSpPr>
            <a:spLocks noGrp="1"/>
          </p:cNvSpPr>
          <p:nvPr>
            <p:ph sz="half" idx="2"/>
          </p:nvPr>
        </p:nvSpPr>
        <p:spPr/>
        <p:txBody>
          <a:bodyPr>
            <a:normAutofit/>
          </a:bodyPr>
          <a:lstStyle/>
          <a:p>
            <a:endParaRPr lang="en-AU" dirty="0"/>
          </a:p>
          <a:p>
            <a:endParaRPr lang="en-AU"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420225" y="61118"/>
            <a:ext cx="2771775" cy="1933575"/>
          </a:xfrm>
          <a:prstGeom prst="rect">
            <a:avLst/>
          </a:prstGeom>
        </p:spPr>
      </p:pic>
      <p:sp>
        <p:nvSpPr>
          <p:cNvPr id="6" name="Content Placeholder 2"/>
          <p:cNvSpPr txBox="1">
            <a:spLocks/>
          </p:cNvSpPr>
          <p:nvPr/>
        </p:nvSpPr>
        <p:spPr>
          <a:xfrm>
            <a:off x="6353009" y="1900535"/>
            <a:ext cx="5181600" cy="4351338"/>
          </a:xfrm>
          <a:prstGeom prst="rect">
            <a:avLst/>
          </a:prstGeom>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AU" dirty="0" smtClean="0"/>
              <a:t>Team Colours</a:t>
            </a:r>
          </a:p>
          <a:p>
            <a:endParaRPr lang="en-AU" dirty="0" smtClean="0"/>
          </a:p>
          <a:p>
            <a:r>
              <a:rPr lang="en-AU" dirty="0" smtClean="0"/>
              <a:t>Team Photos</a:t>
            </a:r>
          </a:p>
          <a:p>
            <a:endParaRPr lang="en-AU" dirty="0" smtClean="0"/>
          </a:p>
          <a:p>
            <a:r>
              <a:rPr lang="en-AU" dirty="0" smtClean="0"/>
              <a:t>Top Goal Scorers</a:t>
            </a:r>
          </a:p>
          <a:p>
            <a:endParaRPr lang="en-AU" dirty="0" smtClean="0"/>
          </a:p>
          <a:p>
            <a:r>
              <a:rPr lang="en-AU" dirty="0" smtClean="0"/>
              <a:t>Players Offences</a:t>
            </a:r>
          </a:p>
          <a:p>
            <a:endParaRPr lang="en-AU" dirty="0" smtClean="0"/>
          </a:p>
          <a:p>
            <a:r>
              <a:rPr lang="en-AU" dirty="0" smtClean="0"/>
              <a:t>Injury Report</a:t>
            </a:r>
          </a:p>
          <a:p>
            <a:endParaRPr lang="en-AU" dirty="0" smtClean="0"/>
          </a:p>
        </p:txBody>
      </p:sp>
    </p:spTree>
    <p:extLst>
      <p:ext uri="{BB962C8B-B14F-4D97-AF65-F5344CB8AC3E}">
        <p14:creationId xmlns:p14="http://schemas.microsoft.com/office/powerpoint/2010/main" val="33490840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6">
                <a:lumMod val="5000"/>
                <a:lumOff val="95000"/>
              </a:schemeClr>
            </a:gs>
            <a:gs pos="74000">
              <a:schemeClr val="accent6">
                <a:lumMod val="45000"/>
                <a:lumOff val="55000"/>
              </a:schemeClr>
            </a:gs>
            <a:gs pos="83000">
              <a:schemeClr val="accent6">
                <a:lumMod val="45000"/>
                <a:lumOff val="55000"/>
              </a:schemeClr>
            </a:gs>
            <a:gs pos="100000">
              <a:schemeClr val="accent6">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7437895" cy="1325563"/>
          </a:xfrm>
          <a:ln cmpd="sng">
            <a:solidFill>
              <a:schemeClr val="tx1"/>
            </a:solidFill>
          </a:ln>
        </p:spPr>
        <p:txBody>
          <a:bodyPr/>
          <a:lstStyle/>
          <a:p>
            <a:r>
              <a:rPr lang="en-AU" b="1" dirty="0" smtClean="0"/>
              <a:t>Team Manager’s Module (Cont.)</a:t>
            </a:r>
            <a:endParaRPr lang="en-AU" b="1" dirty="0"/>
          </a:p>
        </p:txBody>
      </p:sp>
      <p:sp>
        <p:nvSpPr>
          <p:cNvPr id="5" name="Content Placeholder 4"/>
          <p:cNvSpPr>
            <a:spLocks noGrp="1"/>
          </p:cNvSpPr>
          <p:nvPr>
            <p:ph sz="half" idx="2"/>
          </p:nvPr>
        </p:nvSpPr>
        <p:spPr/>
        <p:txBody>
          <a:bodyPr>
            <a:normAutofit/>
          </a:bodyPr>
          <a:lstStyle/>
          <a:p>
            <a:r>
              <a:rPr lang="en-AU" dirty="0" smtClean="0"/>
              <a:t>Users </a:t>
            </a:r>
            <a:r>
              <a:rPr lang="en-AU" dirty="0"/>
              <a:t>&amp; Change </a:t>
            </a:r>
            <a:r>
              <a:rPr lang="en-AU" dirty="0" smtClean="0"/>
              <a:t>Password</a:t>
            </a:r>
          </a:p>
          <a:p>
            <a:endParaRPr lang="en-AU" dirty="0"/>
          </a:p>
          <a:p>
            <a:r>
              <a:rPr lang="en-AU" dirty="0"/>
              <a:t>Export Match </a:t>
            </a:r>
            <a:r>
              <a:rPr lang="en-AU" dirty="0" smtClean="0"/>
              <a:t>Results</a:t>
            </a:r>
          </a:p>
          <a:p>
            <a:endParaRPr lang="en-AU" dirty="0"/>
          </a:p>
          <a:p>
            <a:r>
              <a:rPr lang="en-AU" dirty="0" smtClean="0"/>
              <a:t>Rules </a:t>
            </a:r>
            <a:r>
              <a:rPr lang="en-AU" dirty="0"/>
              <a:t>of the </a:t>
            </a:r>
            <a:r>
              <a:rPr lang="en-AU" dirty="0" smtClean="0"/>
              <a:t>Game</a:t>
            </a:r>
          </a:p>
          <a:p>
            <a:endParaRPr lang="en-AU" dirty="0"/>
          </a:p>
          <a:p>
            <a:r>
              <a:rPr lang="en-AU" dirty="0" smtClean="0"/>
              <a:t>What's </a:t>
            </a:r>
            <a:r>
              <a:rPr lang="en-AU" dirty="0"/>
              <a:t>New</a:t>
            </a:r>
          </a:p>
          <a:p>
            <a:endParaRPr lang="en-AU"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420225" y="61118"/>
            <a:ext cx="2771775" cy="1933575"/>
          </a:xfrm>
          <a:prstGeom prst="rect">
            <a:avLst/>
          </a:prstGeom>
        </p:spPr>
      </p:pic>
      <p:sp>
        <p:nvSpPr>
          <p:cNvPr id="6" name="Content Placeholder 5"/>
          <p:cNvSpPr>
            <a:spLocks noGrp="1"/>
          </p:cNvSpPr>
          <p:nvPr>
            <p:ph sz="half" idx="1"/>
          </p:nvPr>
        </p:nvSpPr>
        <p:spPr/>
        <p:txBody>
          <a:bodyPr>
            <a:normAutofit/>
          </a:bodyPr>
          <a:lstStyle/>
          <a:p>
            <a:r>
              <a:rPr lang="en-AU" dirty="0"/>
              <a:t>Print Team ID </a:t>
            </a:r>
            <a:r>
              <a:rPr lang="en-AU" dirty="0" smtClean="0"/>
              <a:t>sheets</a:t>
            </a:r>
          </a:p>
          <a:p>
            <a:endParaRPr lang="en-AU" dirty="0"/>
          </a:p>
          <a:p>
            <a:r>
              <a:rPr lang="en-AU" dirty="0"/>
              <a:t>Player </a:t>
            </a:r>
            <a:r>
              <a:rPr lang="en-AU" dirty="0" smtClean="0"/>
              <a:t>Availability</a:t>
            </a:r>
          </a:p>
          <a:p>
            <a:endParaRPr lang="en-AU" dirty="0"/>
          </a:p>
          <a:p>
            <a:r>
              <a:rPr lang="en-AU" dirty="0"/>
              <a:t>Print Match </a:t>
            </a:r>
            <a:r>
              <a:rPr lang="en-AU" dirty="0" smtClean="0"/>
              <a:t>Card</a:t>
            </a:r>
          </a:p>
          <a:p>
            <a:endParaRPr lang="en-AU" dirty="0"/>
          </a:p>
          <a:p>
            <a:r>
              <a:rPr lang="en-AU" dirty="0"/>
              <a:t>Send emails</a:t>
            </a:r>
          </a:p>
          <a:p>
            <a:endParaRPr lang="en-AU" dirty="0"/>
          </a:p>
        </p:txBody>
      </p:sp>
    </p:spTree>
    <p:extLst>
      <p:ext uri="{BB962C8B-B14F-4D97-AF65-F5344CB8AC3E}">
        <p14:creationId xmlns:p14="http://schemas.microsoft.com/office/powerpoint/2010/main" val="28593205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6">
                <a:lumMod val="5000"/>
                <a:lumOff val="95000"/>
              </a:schemeClr>
            </a:gs>
            <a:gs pos="74000">
              <a:schemeClr val="accent6">
                <a:lumMod val="45000"/>
                <a:lumOff val="55000"/>
              </a:schemeClr>
            </a:gs>
            <a:gs pos="83000">
              <a:schemeClr val="accent6">
                <a:lumMod val="45000"/>
                <a:lumOff val="55000"/>
              </a:schemeClr>
            </a:gs>
            <a:gs pos="100000">
              <a:schemeClr val="accent6">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7871847" cy="1325563"/>
          </a:xfrm>
          <a:ln>
            <a:solidFill>
              <a:schemeClr val="tx1"/>
            </a:solidFill>
          </a:ln>
        </p:spPr>
        <p:txBody>
          <a:bodyPr>
            <a:normAutofit/>
          </a:bodyPr>
          <a:lstStyle/>
          <a:p>
            <a:r>
              <a:rPr lang="en-AU" sz="4000" b="1" dirty="0" smtClean="0"/>
              <a:t>Game Day Functionality – Electronic Match Card</a:t>
            </a:r>
            <a:endParaRPr lang="en-AU" sz="4000" b="1" dirty="0"/>
          </a:p>
        </p:txBody>
      </p:sp>
      <p:sp>
        <p:nvSpPr>
          <p:cNvPr id="3" name="Content Placeholder 2"/>
          <p:cNvSpPr>
            <a:spLocks noGrp="1"/>
          </p:cNvSpPr>
          <p:nvPr>
            <p:ph sz="half" idx="1"/>
          </p:nvPr>
        </p:nvSpPr>
        <p:spPr/>
        <p:txBody>
          <a:bodyPr>
            <a:normAutofit lnSpcReduction="10000"/>
          </a:bodyPr>
          <a:lstStyle/>
          <a:p>
            <a:r>
              <a:rPr lang="en-AU" sz="3600" dirty="0" smtClean="0"/>
              <a:t>Pre Match</a:t>
            </a:r>
          </a:p>
          <a:p>
            <a:pPr lvl="1"/>
            <a:r>
              <a:rPr lang="en-AU" sz="3200" dirty="0" smtClean="0"/>
              <a:t>Team Manager Actions</a:t>
            </a:r>
          </a:p>
          <a:p>
            <a:pPr lvl="2"/>
            <a:r>
              <a:rPr lang="en-AU" sz="2800" dirty="0" smtClean="0"/>
              <a:t>Select Players</a:t>
            </a:r>
          </a:p>
          <a:p>
            <a:pPr lvl="2"/>
            <a:r>
              <a:rPr lang="en-AU" sz="2800" dirty="0" smtClean="0"/>
              <a:t>Submitting EMC</a:t>
            </a:r>
          </a:p>
          <a:p>
            <a:pPr lvl="2"/>
            <a:r>
              <a:rPr lang="en-AU" sz="2800" dirty="0" smtClean="0"/>
              <a:t>Review Opposition EMC and Accept</a:t>
            </a:r>
          </a:p>
          <a:p>
            <a:pPr lvl="1"/>
            <a:endParaRPr lang="en-AU" sz="3200" dirty="0" smtClean="0"/>
          </a:p>
          <a:p>
            <a:pPr lvl="1"/>
            <a:r>
              <a:rPr lang="en-AU" sz="3200" dirty="0" smtClean="0"/>
              <a:t>Referee Actions</a:t>
            </a:r>
          </a:p>
          <a:p>
            <a:pPr lvl="2"/>
            <a:r>
              <a:rPr lang="en-AU" sz="2800" dirty="0" smtClean="0"/>
              <a:t>Confirm both EMCs have been accepted</a:t>
            </a:r>
          </a:p>
        </p:txBody>
      </p:sp>
      <p:sp>
        <p:nvSpPr>
          <p:cNvPr id="5" name="Content Placeholder 4"/>
          <p:cNvSpPr>
            <a:spLocks noGrp="1"/>
          </p:cNvSpPr>
          <p:nvPr>
            <p:ph sz="half" idx="2"/>
          </p:nvPr>
        </p:nvSpPr>
        <p:spPr>
          <a:xfrm>
            <a:off x="6172199" y="1825625"/>
            <a:ext cx="5467028" cy="4351338"/>
          </a:xfrm>
        </p:spPr>
        <p:txBody>
          <a:bodyPr>
            <a:normAutofit lnSpcReduction="10000"/>
          </a:bodyPr>
          <a:lstStyle/>
          <a:p>
            <a:r>
              <a:rPr lang="en-AU" sz="3600" dirty="0"/>
              <a:t>Post </a:t>
            </a:r>
            <a:r>
              <a:rPr lang="en-AU" sz="3600" dirty="0" smtClean="0"/>
              <a:t>Match</a:t>
            </a:r>
          </a:p>
          <a:p>
            <a:pPr lvl="1"/>
            <a:r>
              <a:rPr lang="en-AU" sz="3200" dirty="0" smtClean="0"/>
              <a:t>Team Manager Actions</a:t>
            </a:r>
            <a:endParaRPr lang="en-AU" sz="3200" dirty="0"/>
          </a:p>
          <a:p>
            <a:pPr lvl="2"/>
            <a:r>
              <a:rPr lang="en-AU" sz="2800" dirty="0"/>
              <a:t>Enter score</a:t>
            </a:r>
          </a:p>
          <a:p>
            <a:endParaRPr lang="en-AU" sz="4000" dirty="0" smtClean="0"/>
          </a:p>
          <a:p>
            <a:pPr lvl="1"/>
            <a:endParaRPr lang="en-AU" sz="3200" dirty="0" smtClean="0"/>
          </a:p>
          <a:p>
            <a:pPr lvl="1"/>
            <a:endParaRPr lang="en-AU" sz="3200" dirty="0"/>
          </a:p>
          <a:p>
            <a:pPr lvl="1"/>
            <a:r>
              <a:rPr lang="en-AU" sz="3200" dirty="0" smtClean="0"/>
              <a:t>Referee Actions</a:t>
            </a:r>
          </a:p>
          <a:p>
            <a:pPr lvl="2"/>
            <a:r>
              <a:rPr lang="en-AU" sz="2800" dirty="0" smtClean="0"/>
              <a:t>Enter Score</a:t>
            </a:r>
          </a:p>
          <a:p>
            <a:pPr lvl="2"/>
            <a:r>
              <a:rPr lang="en-AU" sz="2800" dirty="0" smtClean="0"/>
              <a:t>Enter </a:t>
            </a:r>
            <a:r>
              <a:rPr lang="en-AU" sz="2800" dirty="0"/>
              <a:t>cautions and send offs</a:t>
            </a:r>
          </a:p>
          <a:p>
            <a:endParaRPr lang="en-AU"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420225" y="61118"/>
            <a:ext cx="2771775" cy="1933575"/>
          </a:xfrm>
          <a:prstGeom prst="rect">
            <a:avLst/>
          </a:prstGeom>
        </p:spPr>
      </p:pic>
    </p:spTree>
    <p:extLst>
      <p:ext uri="{BB962C8B-B14F-4D97-AF65-F5344CB8AC3E}">
        <p14:creationId xmlns:p14="http://schemas.microsoft.com/office/powerpoint/2010/main" val="16925725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6">
                <a:lumMod val="5000"/>
                <a:lumOff val="95000"/>
              </a:schemeClr>
            </a:gs>
            <a:gs pos="74000">
              <a:schemeClr val="accent6">
                <a:lumMod val="45000"/>
                <a:lumOff val="55000"/>
              </a:schemeClr>
            </a:gs>
            <a:gs pos="83000">
              <a:schemeClr val="accent6">
                <a:lumMod val="45000"/>
                <a:lumOff val="55000"/>
              </a:schemeClr>
            </a:gs>
            <a:gs pos="100000">
              <a:schemeClr val="accent6">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ln>
            <a:solidFill>
              <a:schemeClr val="tx1"/>
            </a:solidFill>
          </a:ln>
        </p:spPr>
        <p:txBody>
          <a:bodyPr>
            <a:normAutofit/>
          </a:bodyPr>
          <a:lstStyle/>
          <a:p>
            <a:r>
              <a:rPr lang="en-AU" sz="4000" b="1" dirty="0" smtClean="0"/>
              <a:t>Game Day Functionality – Electronic Match Card</a:t>
            </a:r>
            <a:br>
              <a:rPr lang="en-AU" sz="4000" b="1" dirty="0" smtClean="0"/>
            </a:br>
            <a:r>
              <a:rPr lang="en-AU" sz="4000" b="1" dirty="0" smtClean="0"/>
              <a:t>Login Process</a:t>
            </a:r>
            <a:endParaRPr lang="en-AU" sz="4000" b="1" dirty="0"/>
          </a:p>
        </p:txBody>
      </p:sp>
      <p:sp>
        <p:nvSpPr>
          <p:cNvPr id="3" name="Content Placeholder 2"/>
          <p:cNvSpPr>
            <a:spLocks noGrp="1"/>
          </p:cNvSpPr>
          <p:nvPr>
            <p:ph sz="half" idx="1"/>
          </p:nvPr>
        </p:nvSpPr>
        <p:spPr>
          <a:xfrm>
            <a:off x="166405" y="1690688"/>
            <a:ext cx="7102300" cy="5035576"/>
          </a:xfrm>
        </p:spPr>
        <p:txBody>
          <a:bodyPr>
            <a:noAutofit/>
          </a:bodyPr>
          <a:lstStyle/>
          <a:p>
            <a:endParaRPr lang="en-AU" dirty="0" smtClean="0"/>
          </a:p>
          <a:p>
            <a:r>
              <a:rPr lang="en-AU" dirty="0" smtClean="0"/>
              <a:t>{</a:t>
            </a:r>
            <a:r>
              <a:rPr lang="en-AU" dirty="0" err="1" smtClean="0"/>
              <a:t>myclub</a:t>
            </a:r>
            <a:r>
              <a:rPr lang="en-AU" dirty="0" smtClean="0"/>
              <a:t>}.myclubmate.com.au/</a:t>
            </a:r>
            <a:r>
              <a:rPr lang="en-AU" dirty="0" err="1" smtClean="0"/>
              <a:t>TeamManagers</a:t>
            </a:r>
            <a:endParaRPr lang="en-AU" dirty="0" smtClean="0"/>
          </a:p>
          <a:p>
            <a:r>
              <a:rPr lang="en-AU" dirty="0" smtClean="0"/>
              <a:t>Username is {your email address}</a:t>
            </a:r>
          </a:p>
          <a:p>
            <a:r>
              <a:rPr lang="en-AU" dirty="0" smtClean="0"/>
              <a:t>Password is (password provided by your club)</a:t>
            </a:r>
          </a:p>
          <a:p>
            <a:r>
              <a:rPr lang="en-AU" dirty="0" smtClean="0"/>
              <a:t>Select your team from dropdown list (controlled from your email address)</a:t>
            </a:r>
          </a:p>
          <a:p>
            <a:r>
              <a:rPr lang="en-AU" dirty="0" smtClean="0"/>
              <a:t>Set Remember Me to </a:t>
            </a:r>
            <a:r>
              <a:rPr lang="en-AU" b="1" dirty="0" smtClean="0">
                <a:solidFill>
                  <a:srgbClr val="FF0000"/>
                </a:solidFill>
              </a:rPr>
              <a:t>YES</a:t>
            </a:r>
          </a:p>
          <a:p>
            <a:r>
              <a:rPr lang="en-AU" dirty="0" smtClean="0"/>
              <a:t>Click </a:t>
            </a:r>
            <a:r>
              <a:rPr lang="en-AU" b="1" dirty="0" smtClean="0">
                <a:solidFill>
                  <a:srgbClr val="FF0000"/>
                </a:solidFill>
              </a:rPr>
              <a:t>Login</a:t>
            </a:r>
            <a:endParaRPr lang="en-AU" sz="3200" b="1" dirty="0" smtClean="0">
              <a:solidFill>
                <a:srgbClr val="FF0000"/>
              </a:solidFill>
            </a:endParaRPr>
          </a:p>
        </p:txBody>
      </p:sp>
      <p:pic>
        <p:nvPicPr>
          <p:cNvPr id="5" name="Content Placeholder 4"/>
          <p:cNvPicPr>
            <a:picLocks noGrp="1" noChangeAspect="1"/>
          </p:cNvPicPr>
          <p:nvPr>
            <p:ph sz="half" idx="2"/>
          </p:nvPr>
        </p:nvPicPr>
        <p:blipFill>
          <a:blip r:embed="rId3"/>
          <a:stretch>
            <a:fillRect/>
          </a:stretch>
        </p:blipFill>
        <p:spPr>
          <a:xfrm>
            <a:off x="7377509" y="1340537"/>
            <a:ext cx="3500746" cy="5243269"/>
          </a:xfrm>
          <a:prstGeom prst="rect">
            <a:avLst/>
          </a:prstGeom>
        </p:spPr>
      </p:pic>
      <p:sp>
        <p:nvSpPr>
          <p:cNvPr id="6" name="Rectangle 5"/>
          <p:cNvSpPr/>
          <p:nvPr/>
        </p:nvSpPr>
        <p:spPr>
          <a:xfrm>
            <a:off x="8264282" y="1690688"/>
            <a:ext cx="1727200" cy="21068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dirty="0" smtClean="0"/>
              <a:t>Your Club Name</a:t>
            </a:r>
            <a:endParaRPr lang="en-AU" dirty="0"/>
          </a:p>
        </p:txBody>
      </p:sp>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573062" y="5405546"/>
            <a:ext cx="2099486" cy="1464590"/>
          </a:xfrm>
          <a:prstGeom prst="rect">
            <a:avLst/>
          </a:prstGeom>
        </p:spPr>
      </p:pic>
    </p:spTree>
    <p:extLst>
      <p:ext uri="{BB962C8B-B14F-4D97-AF65-F5344CB8AC3E}">
        <p14:creationId xmlns:p14="http://schemas.microsoft.com/office/powerpoint/2010/main" val="7001627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6">
                <a:lumMod val="5000"/>
                <a:lumOff val="95000"/>
              </a:schemeClr>
            </a:gs>
            <a:gs pos="74000">
              <a:schemeClr val="accent6">
                <a:lumMod val="45000"/>
                <a:lumOff val="55000"/>
              </a:schemeClr>
            </a:gs>
            <a:gs pos="83000">
              <a:schemeClr val="accent6">
                <a:lumMod val="45000"/>
                <a:lumOff val="55000"/>
              </a:schemeClr>
            </a:gs>
            <a:gs pos="100000">
              <a:schemeClr val="accent6">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8" name="Title 7"/>
          <p:cNvSpPr>
            <a:spLocks noGrp="1"/>
          </p:cNvSpPr>
          <p:nvPr>
            <p:ph type="title"/>
          </p:nvPr>
        </p:nvSpPr>
        <p:spPr>
          <a:xfrm>
            <a:off x="728420" y="365125"/>
            <a:ext cx="6724666" cy="1325563"/>
          </a:xfrm>
          <a:ln>
            <a:solidFill>
              <a:schemeClr val="tx1"/>
            </a:solidFill>
          </a:ln>
        </p:spPr>
        <p:txBody>
          <a:bodyPr>
            <a:noAutofit/>
          </a:bodyPr>
          <a:lstStyle/>
          <a:p>
            <a:r>
              <a:rPr lang="en-AU" sz="3600" b="1" dirty="0"/>
              <a:t>Game Day Functionality – Electronic Match </a:t>
            </a:r>
            <a:r>
              <a:rPr lang="en-AU" sz="3600" b="1" dirty="0" smtClean="0"/>
              <a:t>Card – Main Menu</a:t>
            </a:r>
            <a:endParaRPr lang="en-AU" sz="3600" b="1" dirty="0"/>
          </a:p>
        </p:txBody>
      </p:sp>
      <p:sp>
        <p:nvSpPr>
          <p:cNvPr id="9" name="Text Placeholder 8"/>
          <p:cNvSpPr>
            <a:spLocks noGrp="1"/>
          </p:cNvSpPr>
          <p:nvPr>
            <p:ph type="body" idx="1"/>
          </p:nvPr>
        </p:nvSpPr>
        <p:spPr>
          <a:xfrm>
            <a:off x="839788" y="1915112"/>
            <a:ext cx="5824483" cy="4487409"/>
          </a:xfrm>
        </p:spPr>
        <p:txBody>
          <a:bodyPr anchor="t">
            <a:noAutofit/>
          </a:bodyPr>
          <a:lstStyle/>
          <a:p>
            <a:pPr marL="457200" indent="-457200">
              <a:buFont typeface="+mj-lt"/>
              <a:buAutoNum type="arabicPeriod"/>
            </a:pPr>
            <a:r>
              <a:rPr lang="en-AU" sz="3200" b="0" dirty="0" smtClean="0"/>
              <a:t>After login you are presented with the full menu.</a:t>
            </a:r>
          </a:p>
          <a:p>
            <a:pPr marL="457200" indent="-457200">
              <a:buFont typeface="+mj-lt"/>
              <a:buAutoNum type="arabicPeriod"/>
            </a:pPr>
            <a:r>
              <a:rPr lang="en-AU" sz="3200" b="0" dirty="0" smtClean="0"/>
              <a:t>Click on </a:t>
            </a:r>
            <a:r>
              <a:rPr lang="en-AU" sz="3200" dirty="0" smtClean="0">
                <a:solidFill>
                  <a:srgbClr val="FF0000"/>
                </a:solidFill>
              </a:rPr>
              <a:t>GAME DAY</a:t>
            </a:r>
            <a:r>
              <a:rPr lang="en-AU" sz="3200" dirty="0" smtClean="0"/>
              <a:t> </a:t>
            </a:r>
            <a:r>
              <a:rPr lang="en-AU" sz="3200" b="0" dirty="0" smtClean="0"/>
              <a:t>to enable shortened menu, including:</a:t>
            </a:r>
          </a:p>
          <a:p>
            <a:pPr marL="914400" lvl="1" indent="-457200">
              <a:buFont typeface="+mj-lt"/>
              <a:buAutoNum type="arabicPeriod"/>
            </a:pPr>
            <a:endParaRPr lang="en-AU" sz="2800" b="0" dirty="0" smtClean="0"/>
          </a:p>
          <a:p>
            <a:pPr marL="914400" lvl="1" indent="-457200">
              <a:buFont typeface="+mj-lt"/>
              <a:buAutoNum type="arabicPeriod"/>
            </a:pPr>
            <a:r>
              <a:rPr lang="en-AU" sz="2800" b="0" dirty="0" smtClean="0"/>
              <a:t>Submit your Match Card</a:t>
            </a:r>
          </a:p>
          <a:p>
            <a:pPr marL="914400" lvl="1" indent="-457200">
              <a:buFont typeface="+mj-lt"/>
              <a:buAutoNum type="arabicPeriod"/>
            </a:pPr>
            <a:endParaRPr lang="en-AU" sz="2800" b="0" dirty="0" smtClean="0"/>
          </a:p>
          <a:p>
            <a:pPr marL="914400" lvl="1" indent="-457200">
              <a:buFont typeface="+mj-lt"/>
              <a:buAutoNum type="arabicPeriod"/>
            </a:pPr>
            <a:r>
              <a:rPr lang="en-AU" sz="2800" b="0" dirty="0" smtClean="0"/>
              <a:t>Review Opponents Match Card</a:t>
            </a:r>
          </a:p>
          <a:p>
            <a:pPr marL="914400" lvl="1" indent="-457200">
              <a:buFont typeface="+mj-lt"/>
              <a:buAutoNum type="arabicPeriod"/>
            </a:pPr>
            <a:endParaRPr lang="en-AU" sz="2800" b="0" dirty="0" smtClean="0"/>
          </a:p>
          <a:p>
            <a:pPr marL="914400" lvl="1" indent="-457200">
              <a:buFont typeface="+mj-lt"/>
              <a:buAutoNum type="arabicPeriod"/>
            </a:pPr>
            <a:r>
              <a:rPr lang="en-AU" sz="2800" b="0" dirty="0" smtClean="0"/>
              <a:t>Match Results</a:t>
            </a:r>
            <a:endParaRPr lang="en-AU" sz="2800" b="0" dirty="0"/>
          </a:p>
        </p:txBody>
      </p:sp>
      <p:pic>
        <p:nvPicPr>
          <p:cNvPr id="7" name="Content Placeholder 6"/>
          <p:cNvPicPr>
            <a:picLocks noGrp="1" noChangeAspect="1"/>
          </p:cNvPicPr>
          <p:nvPr>
            <p:ph sz="half" idx="2"/>
          </p:nvPr>
        </p:nvPicPr>
        <p:blipFill>
          <a:blip r:embed="rId3"/>
          <a:stretch>
            <a:fillRect/>
          </a:stretch>
        </p:blipFill>
        <p:spPr>
          <a:xfrm>
            <a:off x="7572471" y="391659"/>
            <a:ext cx="2361468" cy="6482465"/>
          </a:xfrm>
          <a:prstGeom prst="rect">
            <a:avLst/>
          </a:prstGeom>
        </p:spPr>
      </p:pic>
      <p:sp>
        <p:nvSpPr>
          <p:cNvPr id="12" name="Rectangle 11"/>
          <p:cNvSpPr/>
          <p:nvPr/>
        </p:nvSpPr>
        <p:spPr>
          <a:xfrm>
            <a:off x="7889605" y="594859"/>
            <a:ext cx="1727200" cy="21068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dirty="0" smtClean="0"/>
              <a:t>Your Club Name</a:t>
            </a:r>
            <a:endParaRPr lang="en-AU" dirty="0"/>
          </a:p>
        </p:txBody>
      </p:sp>
      <p:sp>
        <p:nvSpPr>
          <p:cNvPr id="14" name="Line Callout 2 13"/>
          <p:cNvSpPr/>
          <p:nvPr/>
        </p:nvSpPr>
        <p:spPr>
          <a:xfrm>
            <a:off x="10053324" y="1338376"/>
            <a:ext cx="1911368" cy="1482316"/>
          </a:xfrm>
          <a:prstGeom prst="borderCallout2">
            <a:avLst>
              <a:gd name="adj1" fmla="val 18750"/>
              <a:gd name="adj2" fmla="val -8333"/>
              <a:gd name="adj3" fmla="val 18750"/>
              <a:gd name="adj4" fmla="val -16667"/>
              <a:gd name="adj5" fmla="val -22781"/>
              <a:gd name="adj6" fmla="val -86719"/>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2800" dirty="0" smtClean="0"/>
              <a:t>CLICK GAME DAY </a:t>
            </a:r>
            <a:endParaRPr lang="en-AU" sz="2800" dirty="0"/>
          </a:p>
        </p:txBody>
      </p:sp>
    </p:spTree>
    <p:extLst>
      <p:ext uri="{BB962C8B-B14F-4D97-AF65-F5344CB8AC3E}">
        <p14:creationId xmlns:p14="http://schemas.microsoft.com/office/powerpoint/2010/main" val="8081423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6">
                <a:lumMod val="5000"/>
                <a:lumOff val="95000"/>
              </a:schemeClr>
            </a:gs>
            <a:gs pos="74000">
              <a:schemeClr val="accent6">
                <a:lumMod val="45000"/>
                <a:lumOff val="55000"/>
              </a:schemeClr>
            </a:gs>
            <a:gs pos="83000">
              <a:schemeClr val="accent6">
                <a:lumMod val="45000"/>
                <a:lumOff val="55000"/>
              </a:schemeClr>
            </a:gs>
            <a:gs pos="100000">
              <a:schemeClr val="accent6">
                <a:lumMod val="30000"/>
                <a:lumOff val="70000"/>
              </a:schemeClr>
            </a:gs>
          </a:gsLst>
          <a:lin ang="5400000" scaled="1"/>
          <a:tileRect/>
        </a:gradFill>
        <a:effectLst/>
      </p:bgPr>
    </p:bg>
    <p:spTree>
      <p:nvGrpSpPr>
        <p:cNvPr id="1" name=""/>
        <p:cNvGrpSpPr/>
        <p:nvPr/>
      </p:nvGrpSpPr>
      <p:grpSpPr>
        <a:xfrm>
          <a:off x="0" y="0"/>
          <a:ext cx="0" cy="0"/>
          <a:chOff x="0" y="0"/>
          <a:chExt cx="0" cy="0"/>
        </a:xfrm>
      </p:grpSpPr>
      <p:grpSp>
        <p:nvGrpSpPr>
          <p:cNvPr id="10" name="Group 9"/>
          <p:cNvGrpSpPr/>
          <p:nvPr/>
        </p:nvGrpSpPr>
        <p:grpSpPr>
          <a:xfrm>
            <a:off x="6703022" y="365125"/>
            <a:ext cx="3098878" cy="6492875"/>
            <a:chOff x="0" y="0"/>
            <a:chExt cx="2200656" cy="5338572"/>
          </a:xfrm>
        </p:grpSpPr>
        <p:pic>
          <p:nvPicPr>
            <p:cNvPr id="11" name="Picture 10"/>
            <p:cNvPicPr/>
            <p:nvPr/>
          </p:nvPicPr>
          <p:blipFill>
            <a:blip r:embed="rId3"/>
            <a:stretch>
              <a:fillRect/>
            </a:stretch>
          </p:blipFill>
          <p:spPr>
            <a:xfrm>
              <a:off x="57912" y="0"/>
              <a:ext cx="2142744" cy="2467356"/>
            </a:xfrm>
            <a:prstGeom prst="rect">
              <a:avLst/>
            </a:prstGeom>
          </p:spPr>
        </p:pic>
        <p:pic>
          <p:nvPicPr>
            <p:cNvPr id="13" name="Picture 12"/>
            <p:cNvPicPr/>
            <p:nvPr/>
          </p:nvPicPr>
          <p:blipFill>
            <a:blip r:embed="rId4"/>
            <a:stretch>
              <a:fillRect/>
            </a:stretch>
          </p:blipFill>
          <p:spPr>
            <a:xfrm>
              <a:off x="0" y="2447544"/>
              <a:ext cx="2199132" cy="2891028"/>
            </a:xfrm>
            <a:prstGeom prst="rect">
              <a:avLst/>
            </a:prstGeom>
          </p:spPr>
        </p:pic>
      </p:grpSp>
      <p:sp>
        <p:nvSpPr>
          <p:cNvPr id="8" name="Title 7"/>
          <p:cNvSpPr>
            <a:spLocks noGrp="1"/>
          </p:cNvSpPr>
          <p:nvPr>
            <p:ph type="title"/>
          </p:nvPr>
        </p:nvSpPr>
        <p:spPr>
          <a:xfrm>
            <a:off x="447902" y="373789"/>
            <a:ext cx="5648098" cy="1325563"/>
          </a:xfrm>
          <a:ln>
            <a:solidFill>
              <a:schemeClr val="tx1"/>
            </a:solidFill>
          </a:ln>
        </p:spPr>
        <p:txBody>
          <a:bodyPr>
            <a:noAutofit/>
          </a:bodyPr>
          <a:lstStyle/>
          <a:p>
            <a:r>
              <a:rPr lang="en-AU" sz="3600" b="1" dirty="0"/>
              <a:t>Game Day Functionality – Electronic Match </a:t>
            </a:r>
            <a:r>
              <a:rPr lang="en-AU" sz="3600" b="1" dirty="0" smtClean="0"/>
              <a:t>Card – Submit Match Card</a:t>
            </a:r>
            <a:endParaRPr lang="en-AU" sz="3600" b="1" dirty="0"/>
          </a:p>
        </p:txBody>
      </p:sp>
      <p:sp>
        <p:nvSpPr>
          <p:cNvPr id="12" name="Rectangle 11"/>
          <p:cNvSpPr/>
          <p:nvPr/>
        </p:nvSpPr>
        <p:spPr>
          <a:xfrm>
            <a:off x="7534635" y="570934"/>
            <a:ext cx="1727200" cy="21068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dirty="0" smtClean="0"/>
              <a:t>Your Club Name</a:t>
            </a:r>
            <a:endParaRPr lang="en-AU" dirty="0"/>
          </a:p>
        </p:txBody>
      </p:sp>
      <p:sp>
        <p:nvSpPr>
          <p:cNvPr id="2" name="Content Placeholder 1"/>
          <p:cNvSpPr>
            <a:spLocks noGrp="1"/>
          </p:cNvSpPr>
          <p:nvPr>
            <p:ph sz="half" idx="2"/>
          </p:nvPr>
        </p:nvSpPr>
        <p:spPr>
          <a:xfrm>
            <a:off x="294468" y="2017491"/>
            <a:ext cx="6193419" cy="4731652"/>
          </a:xfrm>
        </p:spPr>
        <p:txBody>
          <a:bodyPr>
            <a:noAutofit/>
          </a:bodyPr>
          <a:lstStyle/>
          <a:p>
            <a:r>
              <a:rPr lang="en-AU" dirty="0" smtClean="0"/>
              <a:t>Click </a:t>
            </a:r>
            <a:r>
              <a:rPr lang="en-AU" b="1" dirty="0" smtClean="0">
                <a:solidFill>
                  <a:srgbClr val="FF0000"/>
                </a:solidFill>
              </a:rPr>
              <a:t>Submit Match Card</a:t>
            </a:r>
          </a:p>
          <a:p>
            <a:r>
              <a:rPr lang="en-AU" dirty="0" smtClean="0"/>
              <a:t>Mark </a:t>
            </a:r>
            <a:r>
              <a:rPr lang="en-AU" b="1" dirty="0" smtClean="0">
                <a:solidFill>
                  <a:srgbClr val="FF0000"/>
                </a:solidFill>
              </a:rPr>
              <a:t>YES</a:t>
            </a:r>
            <a:r>
              <a:rPr lang="en-AU" dirty="0" smtClean="0">
                <a:solidFill>
                  <a:srgbClr val="FF0000"/>
                </a:solidFill>
              </a:rPr>
              <a:t> </a:t>
            </a:r>
            <a:r>
              <a:rPr lang="en-AU" dirty="0" smtClean="0"/>
              <a:t>to include player on EMC</a:t>
            </a:r>
          </a:p>
          <a:p>
            <a:r>
              <a:rPr lang="en-AU" dirty="0" smtClean="0"/>
              <a:t>Ensure </a:t>
            </a:r>
            <a:r>
              <a:rPr lang="en-AU" b="1" dirty="0" smtClean="0">
                <a:solidFill>
                  <a:srgbClr val="FF0000"/>
                </a:solidFill>
              </a:rPr>
              <a:t>shirt numbers</a:t>
            </a:r>
            <a:r>
              <a:rPr lang="en-AU" dirty="0" smtClean="0"/>
              <a:t> are included for all players marked </a:t>
            </a:r>
            <a:r>
              <a:rPr lang="en-AU" b="1" dirty="0" smtClean="0">
                <a:solidFill>
                  <a:srgbClr val="FF0000"/>
                </a:solidFill>
              </a:rPr>
              <a:t>YES</a:t>
            </a:r>
            <a:r>
              <a:rPr lang="en-AU" dirty="0" smtClean="0"/>
              <a:t>.</a:t>
            </a:r>
          </a:p>
          <a:p>
            <a:r>
              <a:rPr lang="en-AU" dirty="0" smtClean="0"/>
              <a:t>Click </a:t>
            </a:r>
            <a:r>
              <a:rPr lang="en-AU" b="1" dirty="0" smtClean="0">
                <a:solidFill>
                  <a:srgbClr val="FF0000"/>
                </a:solidFill>
              </a:rPr>
              <a:t>Save but not submit</a:t>
            </a:r>
            <a:r>
              <a:rPr lang="en-AU" dirty="0" smtClean="0"/>
              <a:t> if you wish to come back later and finalise</a:t>
            </a:r>
          </a:p>
          <a:p>
            <a:r>
              <a:rPr lang="en-AU" dirty="0" smtClean="0"/>
              <a:t>Once you have finalised click </a:t>
            </a:r>
            <a:r>
              <a:rPr lang="en-AU" b="1" dirty="0" smtClean="0">
                <a:solidFill>
                  <a:srgbClr val="FF0000"/>
                </a:solidFill>
              </a:rPr>
              <a:t>Submit</a:t>
            </a:r>
            <a:r>
              <a:rPr lang="en-AU" dirty="0" smtClean="0"/>
              <a:t>.</a:t>
            </a:r>
          </a:p>
          <a:p>
            <a:r>
              <a:rPr lang="en-AU" dirty="0" smtClean="0"/>
              <a:t>No changes are allowed after this has been done.</a:t>
            </a:r>
          </a:p>
        </p:txBody>
      </p:sp>
      <p:pic>
        <p:nvPicPr>
          <p:cNvPr id="4" name="Picture 3"/>
          <p:cNvPicPr>
            <a:picLocks noChangeAspect="1"/>
          </p:cNvPicPr>
          <p:nvPr/>
        </p:nvPicPr>
        <p:blipFill>
          <a:blip r:embed="rId5"/>
          <a:stretch>
            <a:fillRect/>
          </a:stretch>
        </p:blipFill>
        <p:spPr>
          <a:xfrm>
            <a:off x="9799754" y="165366"/>
            <a:ext cx="2456204" cy="4083041"/>
          </a:xfrm>
          <a:prstGeom prst="rect">
            <a:avLst/>
          </a:prstGeom>
        </p:spPr>
      </p:pic>
      <p:sp>
        <p:nvSpPr>
          <p:cNvPr id="5" name="Rectangle 4"/>
          <p:cNvSpPr/>
          <p:nvPr/>
        </p:nvSpPr>
        <p:spPr>
          <a:xfrm>
            <a:off x="7257143" y="3643086"/>
            <a:ext cx="508000" cy="2830285"/>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6" name="Rectangle 5"/>
          <p:cNvSpPr/>
          <p:nvPr/>
        </p:nvSpPr>
        <p:spPr>
          <a:xfrm>
            <a:off x="10276115" y="541906"/>
            <a:ext cx="333829" cy="31443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Tree>
    <p:extLst>
      <p:ext uri="{BB962C8B-B14F-4D97-AF65-F5344CB8AC3E}">
        <p14:creationId xmlns:p14="http://schemas.microsoft.com/office/powerpoint/2010/main" val="5139789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2825</TotalTime>
  <Words>2325</Words>
  <Application>Microsoft Office PowerPoint</Application>
  <PresentationFormat>Widescreen</PresentationFormat>
  <Paragraphs>371</Paragraphs>
  <Slides>21</Slides>
  <Notes>21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21</vt:i4>
      </vt:variant>
    </vt:vector>
  </HeadingPairs>
  <TitlesOfParts>
    <vt:vector size="26" baseType="lpstr">
      <vt:lpstr>Arial</vt:lpstr>
      <vt:lpstr>Calibri</vt:lpstr>
      <vt:lpstr>Calibri Light</vt:lpstr>
      <vt:lpstr>Wingdings 2</vt:lpstr>
      <vt:lpstr>Office Theme</vt:lpstr>
      <vt:lpstr>NSFA Electronic Match Card Program</vt:lpstr>
      <vt:lpstr>AGENDA</vt:lpstr>
      <vt:lpstr>What happens if things don’t work?</vt:lpstr>
      <vt:lpstr>Team Manager’s Module</vt:lpstr>
      <vt:lpstr>Team Manager’s Module (Cont.)</vt:lpstr>
      <vt:lpstr>Game Day Functionality – Electronic Match Card</vt:lpstr>
      <vt:lpstr>Game Day Functionality – Electronic Match Card Login Process</vt:lpstr>
      <vt:lpstr>Game Day Functionality – Electronic Match Card – Main Menu</vt:lpstr>
      <vt:lpstr>Game Day Functionality – Electronic Match Card – Submit Match Card</vt:lpstr>
      <vt:lpstr>Game Day Functionality – Electronic Match Card – Review Opponents Match Card</vt:lpstr>
      <vt:lpstr>Game Day Functionality – Electronic Match Card – Match Result</vt:lpstr>
      <vt:lpstr>Game Day Functionality – Electronic Match Card – Referee Actions</vt:lpstr>
      <vt:lpstr>Game Day Functionality – Electronic Match Card – Game Day Menu</vt:lpstr>
      <vt:lpstr>Game Day Functionality – Electronic Match Card – View Match Cards</vt:lpstr>
      <vt:lpstr>Game Day Functionality – Electronic Match Card – Enter Match Result</vt:lpstr>
      <vt:lpstr>Game Day Functionality – Electronic Match Card – Enter Send Off and / or Caution Report</vt:lpstr>
      <vt:lpstr>QUESTIONS ????</vt:lpstr>
      <vt:lpstr>Shall we have a go ????</vt:lpstr>
      <vt:lpstr>Help for Simulation Exercise</vt:lpstr>
      <vt:lpstr>Game Day Exercise Debrief</vt:lpstr>
      <vt:lpstr>THANK YOU – ENJOY THE SEASON</vt:lpstr>
    </vt:vector>
  </TitlesOfParts>
  <Company>Microsoft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Howard Mann</dc:creator>
  <cp:lastModifiedBy>Howard Mann</cp:lastModifiedBy>
  <cp:revision>58</cp:revision>
  <dcterms:created xsi:type="dcterms:W3CDTF">2016-01-05T04:16:32Z</dcterms:created>
  <dcterms:modified xsi:type="dcterms:W3CDTF">2016-03-10T01:12:59Z</dcterms:modified>
</cp:coreProperties>
</file>